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 id="279" r:id="rId25"/>
    <p:sldId id="280" r:id="rId26"/>
    <p:sldId id="281"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4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D7AF639-65C1-426C-8450-4094ED78322C}" type="datetimeFigureOut">
              <a:rPr lang="en-US" smtClean="0"/>
              <a:t>5/7/2014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20733BE-50C0-45A6-85BA-232B90C06BE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7AF639-65C1-426C-8450-4094ED78322C}" type="datetimeFigureOut">
              <a:rPr lang="en-US" smtClean="0"/>
              <a:t>5/7/2014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20733BE-50C0-45A6-85BA-232B90C06BE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7AF639-65C1-426C-8450-4094ED78322C}" type="datetimeFigureOut">
              <a:rPr lang="en-US" smtClean="0"/>
              <a:t>5/7/2014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20733BE-50C0-45A6-85BA-232B90C06BE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7AF639-65C1-426C-8450-4094ED78322C}" type="datetimeFigureOut">
              <a:rPr lang="en-US" smtClean="0"/>
              <a:t>5/7/2014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20733BE-50C0-45A6-85BA-232B90C06BE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D7AF639-65C1-426C-8450-4094ED78322C}" type="datetimeFigureOut">
              <a:rPr lang="en-US" smtClean="0"/>
              <a:t>5/7/2014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20733BE-50C0-45A6-85BA-232B90C06BE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7AF639-65C1-426C-8450-4094ED78322C}" type="datetimeFigureOut">
              <a:rPr lang="en-US" smtClean="0"/>
              <a:t>5/7/2014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20733BE-50C0-45A6-85BA-232B90C06BE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D7AF639-65C1-426C-8450-4094ED78322C}" type="datetimeFigureOut">
              <a:rPr lang="en-US" smtClean="0"/>
              <a:t>5/7/2014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20733BE-50C0-45A6-85BA-232B90C06BE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D7AF639-65C1-426C-8450-4094ED78322C}" type="datetimeFigureOut">
              <a:rPr lang="en-US" smtClean="0"/>
              <a:t>5/7/2014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20733BE-50C0-45A6-85BA-232B90C06BE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D7AF639-65C1-426C-8450-4094ED78322C}" type="datetimeFigureOut">
              <a:rPr lang="en-US" smtClean="0"/>
              <a:t>5/7/2014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20733BE-50C0-45A6-85BA-232B90C06B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D7AF639-65C1-426C-8450-4094ED78322C}" type="datetimeFigureOut">
              <a:rPr lang="en-US" smtClean="0"/>
              <a:t>5/7/2014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20733BE-50C0-45A6-85BA-232B90C06BE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D7AF639-65C1-426C-8450-4094ED78322C}" type="datetimeFigureOut">
              <a:rPr lang="en-US" smtClean="0"/>
              <a:t>5/7/2014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20733BE-50C0-45A6-85BA-232B90C06BE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D7AF639-65C1-426C-8450-4094ED78322C}" type="datetimeFigureOut">
              <a:rPr lang="en-US" smtClean="0"/>
              <a:t>5/7/2014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20733BE-50C0-45A6-85BA-232B90C06BE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of Presentation</a:t>
            </a:r>
            <a:endParaRPr lang="en-US" dirty="0"/>
          </a:p>
        </p:txBody>
      </p:sp>
      <p:sp>
        <p:nvSpPr>
          <p:cNvPr id="3" name="Subtitle 2"/>
          <p:cNvSpPr>
            <a:spLocks noGrp="1"/>
          </p:cNvSpPr>
          <p:nvPr>
            <p:ph type="body" idx="1"/>
          </p:nvPr>
        </p:nvSpPr>
        <p:spPr/>
        <p:txBody>
          <a:bodyPr>
            <a:normAutofit/>
          </a:bodyPr>
          <a:lstStyle/>
          <a:p>
            <a:r>
              <a:rPr lang="en-US" dirty="0" smtClean="0"/>
              <a:t>Session #31XXX</a:t>
            </a:r>
          </a:p>
          <a:p>
            <a:r>
              <a:rPr lang="en-US" dirty="0" smtClean="0"/>
              <a:t>XX October 2013</a:t>
            </a:r>
            <a:endParaRPr lang="en-US" dirty="0"/>
          </a:p>
        </p:txBody>
      </p:sp>
    </p:spTree>
    <p:extLst>
      <p:ext uri="{BB962C8B-B14F-4D97-AF65-F5344CB8AC3E}">
        <p14:creationId xmlns:p14="http://schemas.microsoft.com/office/powerpoint/2010/main" val="1026998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47500" lnSpcReduction="20000"/>
          </a:bodyPr>
          <a:lstStyle/>
          <a:p>
            <a:r>
              <a:rPr lang="en-US" dirty="0">
                <a:solidFill>
                  <a:schemeClr val="tx2"/>
                </a:solidFill>
              </a:rPr>
              <a:t>GRAPHIC SIZING (ESPECIALLY SCREENSHOTS</a:t>
            </a:r>
            <a:r>
              <a:rPr lang="en-US" dirty="0" smtClean="0">
                <a:solidFill>
                  <a:schemeClr val="tx2"/>
                </a:solidFill>
              </a:rPr>
              <a:t>)</a:t>
            </a:r>
          </a:p>
          <a:p>
            <a:pPr lvl="1"/>
            <a:r>
              <a:rPr lang="en-US" dirty="0" smtClean="0">
                <a:solidFill>
                  <a:schemeClr val="tx2"/>
                </a:solidFill>
              </a:rPr>
              <a:t>Because </a:t>
            </a:r>
            <a:r>
              <a:rPr lang="en-US" dirty="0">
                <a:solidFill>
                  <a:schemeClr val="tx2"/>
                </a:solidFill>
              </a:rPr>
              <a:t>we post the files and have thousands of people downloading them, trying to manage the size of the PowerPoint presentations is extremely helpful (especially for the occasional dial-up user).  If you are going to include screenshots or pictures in your presentation, make sure to use a compressed graphic file (.JPG or .GIF) and not a Bitmap (.BMP).  Just resizing the picture in the PowerPoint presentation doesn't make the actually size of the included picture any smaller. Microsoft Photo Editor will allow you to do this as well as many other free utilities on the web. As an example, we had one presentation this year that was 33MB - and 31MB of it was an EXTREMELY high resolution picture of their campus. By using a compression program, that same picture ended up being only 200K and the presentation ended up being only 2.5MB.  And they got to show us the nice picture of the campus.  Screen shots can sometimes be as large as 3MB if pasted in as a bitmap (.bmp) file – but perhaps 50 KB as a gif.  The resolution changes by doing this are minimal – usually consisting of minor color alterations.</a:t>
            </a:r>
          </a:p>
        </p:txBody>
      </p:sp>
      <p:sp>
        <p:nvSpPr>
          <p:cNvPr id="7" name="Content Placeholder 6"/>
          <p:cNvSpPr>
            <a:spLocks noGrp="1"/>
          </p:cNvSpPr>
          <p:nvPr>
            <p:ph sz="half" idx="2"/>
          </p:nvPr>
        </p:nvSpPr>
        <p:spPr/>
        <p:txBody>
          <a:bodyPr>
            <a:normAutofit fontScale="47500" lnSpcReduction="20000"/>
          </a:bodyPr>
          <a:lstStyle/>
          <a:p>
            <a:r>
              <a:rPr lang="en-US" dirty="0"/>
              <a:t>GRAPHICS USE AND </a:t>
            </a:r>
            <a:r>
              <a:rPr lang="en-US" dirty="0" smtClean="0"/>
              <a:t>POSITIONING</a:t>
            </a:r>
          </a:p>
          <a:p>
            <a:pPr lvl="1"/>
            <a:r>
              <a:rPr lang="en-US" dirty="0" smtClean="0"/>
              <a:t>You </a:t>
            </a:r>
            <a:r>
              <a:rPr lang="en-US" dirty="0"/>
              <a:t>can manipulate the size and location of graphics in PowerPoint by using the sizing handles on the picture. You usually don't want to "stretch" the picture (which can blur or distort screen shots) but enlarge it, use the diagonal corner sizing handles.  To keep the center in its place, hold the [CTRL] key when changing the size.  The PowerPoint transitions are nice, and can add visual impact, just don't use too much animation, which can be a distraction. Use graphics that are appropriate for the subject matter.  For example, don't use a picture of a rose if you are talking about tips for posting a journal entry. Seems obvious, but many people use graphics as a filler rather than for a purpose and enhancement.  Use the Shapes feature to put a big red circle or square around something you want to focus attention on.</a:t>
            </a:r>
          </a:p>
          <a:p>
            <a:endParaRPr lang="en-US" dirty="0"/>
          </a:p>
        </p:txBody>
      </p:sp>
      <p:sp>
        <p:nvSpPr>
          <p:cNvPr id="3" name="Title 2"/>
          <p:cNvSpPr>
            <a:spLocks noGrp="1"/>
          </p:cNvSpPr>
          <p:nvPr>
            <p:ph type="title"/>
          </p:nvPr>
        </p:nvSpPr>
        <p:spPr/>
        <p:txBody>
          <a:bodyPr/>
          <a:lstStyle/>
          <a:p>
            <a:r>
              <a:rPr lang="en-US" dirty="0" smtClean="0">
                <a:solidFill>
                  <a:schemeClr val="tx1"/>
                </a:solidFill>
              </a:rPr>
              <a:t>Using Graphics</a:t>
            </a:r>
            <a:endParaRPr lang="en-US" dirty="0">
              <a:solidFill>
                <a:schemeClr val="tx1"/>
              </a:solidFill>
            </a:endParaRPr>
          </a:p>
        </p:txBody>
      </p:sp>
    </p:spTree>
    <p:extLst>
      <p:ext uri="{BB962C8B-B14F-4D97-AF65-F5344CB8AC3E}">
        <p14:creationId xmlns:p14="http://schemas.microsoft.com/office/powerpoint/2010/main" val="1338648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solidFill>
                  <a:schemeClr val="bg2"/>
                </a:solidFill>
              </a:rPr>
              <a:t>A </a:t>
            </a:r>
            <a:r>
              <a:rPr lang="en-US" dirty="0">
                <a:solidFill>
                  <a:schemeClr val="bg2"/>
                </a:solidFill>
              </a:rPr>
              <a:t>neat PowerPoint "trick" is to blacken the screen when the presenter needs to focus attention on himself/herself -- for instance, if he/she has to stand in front of the screen while presenting in a small room.  At any point during the presentation, just press the "B" key (for blacken) and the screen will go dark.  Press the "B" again to bring the presentation back. </a:t>
            </a:r>
          </a:p>
          <a:p>
            <a:endParaRPr lang="en-US" dirty="0"/>
          </a:p>
        </p:txBody>
      </p:sp>
      <p:sp>
        <p:nvSpPr>
          <p:cNvPr id="3" name="Title 2"/>
          <p:cNvSpPr>
            <a:spLocks noGrp="1"/>
          </p:cNvSpPr>
          <p:nvPr>
            <p:ph type="title"/>
          </p:nvPr>
        </p:nvSpPr>
        <p:spPr/>
        <p:txBody>
          <a:bodyPr/>
          <a:lstStyle/>
          <a:p>
            <a:r>
              <a:rPr lang="en-US" dirty="0" smtClean="0">
                <a:solidFill>
                  <a:schemeClr val="bg1"/>
                </a:solidFill>
              </a:rPr>
              <a:t>Focusing Attention</a:t>
            </a:r>
            <a:endParaRPr lang="en-US" dirty="0">
              <a:solidFill>
                <a:schemeClr val="bg1"/>
              </a:solidFill>
            </a:endParaRPr>
          </a:p>
        </p:txBody>
      </p:sp>
    </p:spTree>
    <p:extLst>
      <p:ext uri="{BB962C8B-B14F-4D97-AF65-F5344CB8AC3E}">
        <p14:creationId xmlns:p14="http://schemas.microsoft.com/office/powerpoint/2010/main" val="970560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solidFill>
                  <a:schemeClr val="bg2"/>
                </a:solidFill>
              </a:rPr>
              <a:t>Presenters should actually talk through a presentation prior to a live presentation, for timing, practice, transitions, etc.  Presenters should not be reading slides – they should be using their presentation as more of an outline for what they want to speak about.  We have all seen way too many presentations with tons of text crowded into it, in extremely small font size, begging for the crowd to read the slides rather than listen to the presenter.  “You can’t read this, but I will read it for you” is guaranteed to put them to sleep.  Practice using the bullet points and text to stimulate you to talk about the subject matter.  Have someone not entirely familiar with your topic area to review your slides for clarity and make any suggestions. </a:t>
            </a:r>
          </a:p>
        </p:txBody>
      </p:sp>
      <p:sp>
        <p:nvSpPr>
          <p:cNvPr id="3" name="Title 2"/>
          <p:cNvSpPr>
            <a:spLocks noGrp="1"/>
          </p:cNvSpPr>
          <p:nvPr>
            <p:ph type="title"/>
          </p:nvPr>
        </p:nvSpPr>
        <p:spPr/>
        <p:txBody>
          <a:bodyPr/>
          <a:lstStyle/>
          <a:p>
            <a:r>
              <a:rPr lang="en-US" dirty="0" smtClean="0">
                <a:solidFill>
                  <a:schemeClr val="bg1"/>
                </a:solidFill>
              </a:rPr>
              <a:t>Practice</a:t>
            </a:r>
            <a:endParaRPr lang="en-US" dirty="0">
              <a:solidFill>
                <a:schemeClr val="bg1"/>
              </a:solidFill>
            </a:endParaRPr>
          </a:p>
        </p:txBody>
      </p:sp>
    </p:spTree>
    <p:extLst>
      <p:ext uri="{BB962C8B-B14F-4D97-AF65-F5344CB8AC3E}">
        <p14:creationId xmlns:p14="http://schemas.microsoft.com/office/powerpoint/2010/main" val="1713723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solidFill>
                  <a:schemeClr val="bg2"/>
                </a:solidFill>
              </a:rPr>
              <a:t>Announce if the presentation has changed since it was posted on the HEUG site (for those who printed it out).  Consider posting a set of handouts as well.  Or, consider posting a copy of only your KEY slides.  Another issue to consider is that although we suggest keeping your presentations concise, remember that there will always be people looking at the presentation who aren’t able to view it at the Alliance in person.  </a:t>
            </a:r>
            <a:endParaRPr lang="en-US" dirty="0" smtClean="0">
              <a:solidFill>
                <a:schemeClr val="bg2"/>
              </a:solidFill>
            </a:endParaRPr>
          </a:p>
          <a:p>
            <a:r>
              <a:rPr lang="en-US" dirty="0" smtClean="0">
                <a:solidFill>
                  <a:schemeClr val="bg2"/>
                </a:solidFill>
              </a:rPr>
              <a:t>Consider </a:t>
            </a:r>
            <a:r>
              <a:rPr lang="en-US" dirty="0">
                <a:solidFill>
                  <a:schemeClr val="bg2"/>
                </a:solidFill>
              </a:rPr>
              <a:t>placing your speaking notes and other information in the “Notes” section of the slide – they won’t display to the audience, but users can have them printed out if they desire to refer to with the actual slide.  </a:t>
            </a:r>
            <a:r>
              <a:rPr lang="en-US" dirty="0" smtClean="0">
                <a:solidFill>
                  <a:schemeClr val="bg2"/>
                </a:solidFill>
              </a:rPr>
              <a:t>Finally, try </a:t>
            </a:r>
            <a:r>
              <a:rPr lang="en-US" dirty="0">
                <a:solidFill>
                  <a:schemeClr val="bg2"/>
                </a:solidFill>
              </a:rPr>
              <a:t>to have a near-final version of your presentation posted by at least 10 </a:t>
            </a:r>
            <a:r>
              <a:rPr lang="en-US" dirty="0" smtClean="0">
                <a:solidFill>
                  <a:schemeClr val="bg2"/>
                </a:solidFill>
              </a:rPr>
              <a:t>days prior </a:t>
            </a:r>
            <a:r>
              <a:rPr lang="en-US" dirty="0">
                <a:solidFill>
                  <a:schemeClr val="bg2"/>
                </a:solidFill>
              </a:rPr>
              <a:t>to the conference – </a:t>
            </a:r>
            <a:r>
              <a:rPr lang="en-US" dirty="0" smtClean="0">
                <a:solidFill>
                  <a:schemeClr val="bg2"/>
                </a:solidFill>
              </a:rPr>
              <a:t>it </a:t>
            </a:r>
            <a:r>
              <a:rPr lang="en-US" dirty="0">
                <a:solidFill>
                  <a:schemeClr val="bg2"/>
                </a:solidFill>
              </a:rPr>
              <a:t>is frustrating for people to print out the presentation, </a:t>
            </a:r>
            <a:r>
              <a:rPr lang="en-US" dirty="0" smtClean="0">
                <a:solidFill>
                  <a:schemeClr val="bg2"/>
                </a:solidFill>
              </a:rPr>
              <a:t>and </a:t>
            </a:r>
            <a:r>
              <a:rPr lang="en-US" dirty="0">
                <a:solidFill>
                  <a:schemeClr val="bg2"/>
                </a:solidFill>
              </a:rPr>
              <a:t>then to find it has changed completely.</a:t>
            </a:r>
          </a:p>
        </p:txBody>
      </p:sp>
      <p:sp>
        <p:nvSpPr>
          <p:cNvPr id="3" name="Title 2"/>
          <p:cNvSpPr>
            <a:spLocks noGrp="1"/>
          </p:cNvSpPr>
          <p:nvPr>
            <p:ph type="title"/>
          </p:nvPr>
        </p:nvSpPr>
        <p:spPr/>
        <p:txBody>
          <a:bodyPr/>
          <a:lstStyle/>
          <a:p>
            <a:r>
              <a:rPr lang="en-US" dirty="0" smtClean="0">
                <a:solidFill>
                  <a:schemeClr val="bg1"/>
                </a:solidFill>
              </a:rPr>
              <a:t>Conference Considerations</a:t>
            </a:r>
            <a:endParaRPr lang="en-US" dirty="0">
              <a:solidFill>
                <a:schemeClr val="bg1"/>
              </a:solidFill>
            </a:endParaRPr>
          </a:p>
        </p:txBody>
      </p:sp>
    </p:spTree>
    <p:extLst>
      <p:ext uri="{BB962C8B-B14F-4D97-AF65-F5344CB8AC3E}">
        <p14:creationId xmlns:p14="http://schemas.microsoft.com/office/powerpoint/2010/main" val="2343519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066799"/>
          </a:xfrm>
        </p:spPr>
        <p:txBody>
          <a:bodyPr>
            <a:normAutofit/>
          </a:bodyPr>
          <a:lstStyle/>
          <a:p>
            <a:pPr algn="l"/>
            <a:r>
              <a:rPr lang="en-US" dirty="0" smtClean="0">
                <a:solidFill>
                  <a:schemeClr val="bg1"/>
                </a:solidFill>
              </a:rPr>
              <a:t>Your Presenters</a:t>
            </a:r>
            <a:endParaRPr lang="en-US" dirty="0">
              <a:solidFill>
                <a:schemeClr val="bg1"/>
              </a:solidFill>
            </a:endParaRPr>
          </a:p>
        </p:txBody>
      </p:sp>
      <p:sp>
        <p:nvSpPr>
          <p:cNvPr id="3" name="Text Placeholder 2"/>
          <p:cNvSpPr>
            <a:spLocks noGrp="1"/>
          </p:cNvSpPr>
          <p:nvPr>
            <p:ph type="subTitle" idx="1"/>
          </p:nvPr>
        </p:nvSpPr>
        <p:spPr>
          <a:xfrm>
            <a:off x="685800" y="2925623"/>
            <a:ext cx="7772400" cy="2103577"/>
          </a:xfrm>
        </p:spPr>
        <p:txBody>
          <a:bodyPr>
            <a:normAutofit/>
          </a:bodyPr>
          <a:lstStyle/>
          <a:p>
            <a:pPr marL="342900" indent="-342900" algn="l">
              <a:buFont typeface="Arial" panose="020B0604020202020204" pitchFamily="34" charset="0"/>
              <a:buChar char="•"/>
            </a:pPr>
            <a:r>
              <a:rPr lang="en-US" dirty="0" smtClean="0">
                <a:solidFill>
                  <a:schemeClr val="bg2"/>
                </a:solidFill>
              </a:rPr>
              <a:t>Jane Smith</a:t>
            </a:r>
            <a:br>
              <a:rPr lang="en-US" dirty="0" smtClean="0">
                <a:solidFill>
                  <a:schemeClr val="bg2"/>
                </a:solidFill>
              </a:rPr>
            </a:br>
            <a:r>
              <a:rPr lang="en-US" sz="1700" dirty="0" smtClean="0">
                <a:solidFill>
                  <a:schemeClr val="bg2"/>
                </a:solidFill>
              </a:rPr>
              <a:t>Brief Pertinent bio of Jane Smith</a:t>
            </a:r>
          </a:p>
          <a:p>
            <a:pPr marL="342900" indent="-342900" algn="l">
              <a:buFont typeface="Arial" panose="020B0604020202020204" pitchFamily="34" charset="0"/>
              <a:buChar char="•"/>
            </a:pPr>
            <a:r>
              <a:rPr lang="en-US" dirty="0" smtClean="0">
                <a:solidFill>
                  <a:schemeClr val="bg2"/>
                </a:solidFill>
              </a:rPr>
              <a:t>John Doe</a:t>
            </a:r>
            <a:br>
              <a:rPr lang="en-US" dirty="0" smtClean="0">
                <a:solidFill>
                  <a:schemeClr val="bg2"/>
                </a:solidFill>
              </a:rPr>
            </a:br>
            <a:r>
              <a:rPr lang="en-US" sz="1600" dirty="0">
                <a:solidFill>
                  <a:schemeClr val="bg2"/>
                </a:solidFill>
              </a:rPr>
              <a:t>Brief Pertinent bio of </a:t>
            </a:r>
            <a:r>
              <a:rPr lang="en-US" sz="1600" dirty="0" smtClean="0">
                <a:solidFill>
                  <a:schemeClr val="bg2"/>
                </a:solidFill>
              </a:rPr>
              <a:t>John Doe</a:t>
            </a:r>
            <a:endParaRPr lang="en-US" sz="1600" dirty="0">
              <a:solidFill>
                <a:schemeClr val="bg2"/>
              </a:solidFill>
            </a:endParaRPr>
          </a:p>
          <a:p>
            <a:pPr marL="342900" indent="-342900" algn="l">
              <a:buFont typeface="Arial" panose="020B0604020202020204" pitchFamily="34" charset="0"/>
              <a:buChar char="•"/>
            </a:pPr>
            <a:endParaRPr lang="en-US" dirty="0" smtClean="0"/>
          </a:p>
        </p:txBody>
      </p:sp>
    </p:spTree>
    <p:extLst>
      <p:ext uri="{BB962C8B-B14F-4D97-AF65-F5344CB8AC3E}">
        <p14:creationId xmlns:p14="http://schemas.microsoft.com/office/powerpoint/2010/main" val="36777015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solidFill>
                  <a:schemeClr val="bg2"/>
                </a:solidFill>
              </a:rPr>
              <a:t>Provide a brief summary or bullet points of your objectives or key topics to give your audience some reference points to begin with…</a:t>
            </a:r>
          </a:p>
        </p:txBody>
      </p:sp>
      <p:sp>
        <p:nvSpPr>
          <p:cNvPr id="3" name="Title 2"/>
          <p:cNvSpPr>
            <a:spLocks noGrp="1"/>
          </p:cNvSpPr>
          <p:nvPr>
            <p:ph type="title"/>
          </p:nvPr>
        </p:nvSpPr>
        <p:spPr/>
        <p:txBody>
          <a:bodyPr/>
          <a:lstStyle/>
          <a:p>
            <a:r>
              <a:rPr lang="en-US" dirty="0" smtClean="0">
                <a:solidFill>
                  <a:schemeClr val="bg1"/>
                </a:solidFill>
              </a:rPr>
              <a:t>Overview</a:t>
            </a:r>
            <a:endParaRPr lang="en-US" dirty="0">
              <a:solidFill>
                <a:schemeClr val="bg1"/>
              </a:solidFill>
            </a:endParaRPr>
          </a:p>
        </p:txBody>
      </p:sp>
    </p:spTree>
    <p:extLst>
      <p:ext uri="{BB962C8B-B14F-4D97-AF65-F5344CB8AC3E}">
        <p14:creationId xmlns:p14="http://schemas.microsoft.com/office/powerpoint/2010/main" val="105118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Agenda/Contents</a:t>
            </a:r>
            <a:endParaRPr lang="en-US" dirty="0">
              <a:solidFill>
                <a:schemeClr val="tx1"/>
              </a:solidFill>
            </a:endParaRPr>
          </a:p>
        </p:txBody>
      </p:sp>
      <p:sp>
        <p:nvSpPr>
          <p:cNvPr id="2" name="Content Placeholder 1"/>
          <p:cNvSpPr>
            <a:spLocks noGrp="1"/>
          </p:cNvSpPr>
          <p:nvPr>
            <p:ph type="body" idx="1"/>
          </p:nvPr>
        </p:nvSpPr>
        <p:spPr/>
        <p:txBody>
          <a:bodyPr>
            <a:normAutofit/>
          </a:bodyPr>
          <a:lstStyle/>
          <a:p>
            <a:r>
              <a:rPr lang="en-US" dirty="0" smtClean="0">
                <a:solidFill>
                  <a:schemeClr val="tx2"/>
                </a:solidFill>
              </a:rPr>
              <a:t>If needed, a bulleted agenda of key sections in your presentation</a:t>
            </a:r>
            <a:endParaRPr lang="en-US" dirty="0">
              <a:solidFill>
                <a:schemeClr val="tx2"/>
              </a:solidFill>
            </a:endParaRPr>
          </a:p>
        </p:txBody>
      </p:sp>
    </p:spTree>
    <p:extLst>
      <p:ext uri="{BB962C8B-B14F-4D97-AF65-F5344CB8AC3E}">
        <p14:creationId xmlns:p14="http://schemas.microsoft.com/office/powerpoint/2010/main" val="2103492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r>
              <a:rPr lang="en-US" dirty="0">
                <a:solidFill>
                  <a:schemeClr val="tx2"/>
                </a:solidFill>
              </a:rPr>
              <a:t>If it is relevant, include a brief summary of your organization, its size, sector, etc., to help your audience relate to the presentation and your organization. </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715000" y="2791619"/>
            <a:ext cx="1905000" cy="190500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3" name="Title 2"/>
          <p:cNvSpPr>
            <a:spLocks noGrp="1"/>
          </p:cNvSpPr>
          <p:nvPr>
            <p:ph type="title"/>
          </p:nvPr>
        </p:nvSpPr>
        <p:spPr/>
        <p:txBody>
          <a:bodyPr/>
          <a:lstStyle/>
          <a:p>
            <a:r>
              <a:rPr lang="en-US" dirty="0" smtClean="0">
                <a:solidFill>
                  <a:schemeClr val="tx1"/>
                </a:solidFill>
              </a:rPr>
              <a:t>Your Organization</a:t>
            </a:r>
            <a:endParaRPr lang="en-US" dirty="0">
              <a:solidFill>
                <a:schemeClr val="tx1"/>
              </a:solidFill>
            </a:endParaRPr>
          </a:p>
        </p:txBody>
      </p:sp>
    </p:spTree>
    <p:extLst>
      <p:ext uri="{BB962C8B-B14F-4D97-AF65-F5344CB8AC3E}">
        <p14:creationId xmlns:p14="http://schemas.microsoft.com/office/powerpoint/2010/main" val="21034929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8263" indent="0">
              <a:buNone/>
            </a:pPr>
            <a:r>
              <a:rPr lang="en-US" altLang="en-US" dirty="0">
                <a:solidFill>
                  <a:schemeClr val="bg1"/>
                </a:solidFill>
                <a:latin typeface="Arial" charset="0"/>
              </a:rPr>
              <a:t>If relevant, many organizations state their recent and current version and status with Oracle/PeopleSoft modules here</a:t>
            </a:r>
          </a:p>
        </p:txBody>
      </p:sp>
      <p:sp>
        <p:nvSpPr>
          <p:cNvPr id="3" name="Title 2"/>
          <p:cNvSpPr>
            <a:spLocks noGrp="1"/>
          </p:cNvSpPr>
          <p:nvPr>
            <p:ph type="title"/>
          </p:nvPr>
        </p:nvSpPr>
        <p:spPr/>
        <p:txBody>
          <a:bodyPr/>
          <a:lstStyle/>
          <a:p>
            <a:r>
              <a:rPr lang="en-US" dirty="0" smtClean="0">
                <a:solidFill>
                  <a:schemeClr val="bg1"/>
                </a:solidFill>
              </a:rPr>
              <a:t>Your Organization &amp; Oracle</a:t>
            </a:r>
            <a:endParaRPr lang="en-US" dirty="0">
              <a:solidFill>
                <a:schemeClr val="bg1"/>
              </a:solidFill>
            </a:endParaRPr>
          </a:p>
        </p:txBody>
      </p:sp>
    </p:spTree>
    <p:extLst>
      <p:ext uri="{BB962C8B-B14F-4D97-AF65-F5344CB8AC3E}">
        <p14:creationId xmlns:p14="http://schemas.microsoft.com/office/powerpoint/2010/main" val="21034929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Header Divider</a:t>
            </a:r>
            <a:endParaRPr lang="en-US" dirty="0">
              <a:solidFill>
                <a:schemeClr val="bg1"/>
              </a:solidFill>
            </a:endParaRPr>
          </a:p>
        </p:txBody>
      </p:sp>
      <p:sp>
        <p:nvSpPr>
          <p:cNvPr id="3" name="Subtitle 2"/>
          <p:cNvSpPr>
            <a:spLocks noGrp="1"/>
          </p:cNvSpPr>
          <p:nvPr>
            <p:ph type="subTitle" idx="1"/>
          </p:nvPr>
        </p:nvSpPr>
        <p:spPr/>
        <p:txBody>
          <a:bodyPr/>
          <a:lstStyle/>
          <a:p>
            <a:r>
              <a:rPr lang="en-US" dirty="0">
                <a:solidFill>
                  <a:schemeClr val="bg2"/>
                </a:solidFill>
              </a:rPr>
              <a:t>This can help to divide up sections of a longer or more complex </a:t>
            </a:r>
            <a:r>
              <a:rPr lang="en-US" dirty="0" smtClean="0">
                <a:solidFill>
                  <a:schemeClr val="bg2"/>
                </a:solidFill>
              </a:rPr>
              <a:t>presentation</a:t>
            </a:r>
            <a:endParaRPr lang="en-US" dirty="0">
              <a:solidFill>
                <a:schemeClr val="bg2"/>
              </a:solidFill>
            </a:endParaRPr>
          </a:p>
        </p:txBody>
      </p:sp>
    </p:spTree>
    <p:extLst>
      <p:ext uri="{BB962C8B-B14F-4D97-AF65-F5344CB8AC3E}">
        <p14:creationId xmlns:p14="http://schemas.microsoft.com/office/powerpoint/2010/main" val="2932146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PowerPoint Tips for Presentations</a:t>
            </a:r>
            <a:endParaRPr lang="en-US" dirty="0"/>
          </a:p>
        </p:txBody>
      </p:sp>
      <p:sp>
        <p:nvSpPr>
          <p:cNvPr id="3" name="Text Placeholder 2"/>
          <p:cNvSpPr>
            <a:spLocks noGrp="1"/>
          </p:cNvSpPr>
          <p:nvPr>
            <p:ph type="body" idx="1"/>
          </p:nvPr>
        </p:nvSpPr>
        <p:spPr>
          <a:xfrm>
            <a:off x="3922713" y="2931712"/>
            <a:ext cx="4572000" cy="2402288"/>
          </a:xfrm>
        </p:spPr>
        <p:txBody>
          <a:bodyPr>
            <a:normAutofit lnSpcReduction="10000"/>
          </a:bodyPr>
          <a:lstStyle/>
          <a:p>
            <a:pPr marL="342900" indent="-342900">
              <a:buFont typeface="Arial" panose="020B0604020202020204" pitchFamily="34" charset="0"/>
              <a:buChar char="•"/>
            </a:pPr>
            <a:r>
              <a:rPr lang="en-US" dirty="0" smtClean="0"/>
              <a:t>Template</a:t>
            </a:r>
          </a:p>
          <a:p>
            <a:pPr marL="342900" indent="-342900">
              <a:buFont typeface="Arial" panose="020B0604020202020204" pitchFamily="34" charset="0"/>
              <a:buChar char="•"/>
            </a:pPr>
            <a:r>
              <a:rPr lang="en-US" dirty="0" smtClean="0"/>
              <a:t>Content</a:t>
            </a:r>
          </a:p>
          <a:p>
            <a:pPr marL="342900" indent="-342900">
              <a:buFont typeface="Arial" panose="020B0604020202020204" pitchFamily="34" charset="0"/>
              <a:buChar char="•"/>
            </a:pPr>
            <a:r>
              <a:rPr lang="en-US" dirty="0" smtClean="0"/>
              <a:t>Consistency</a:t>
            </a:r>
          </a:p>
          <a:p>
            <a:pPr marL="342900" indent="-342900">
              <a:buFont typeface="Arial" panose="020B0604020202020204" pitchFamily="34" charset="0"/>
              <a:buChar char="•"/>
            </a:pPr>
            <a:r>
              <a:rPr lang="en-US" dirty="0" smtClean="0"/>
              <a:t>Fonts &amp; Text Size</a:t>
            </a:r>
          </a:p>
          <a:p>
            <a:pPr marL="342900" indent="-342900">
              <a:buFont typeface="Arial" panose="020B0604020202020204" pitchFamily="34" charset="0"/>
              <a:buChar char="•"/>
            </a:pPr>
            <a:r>
              <a:rPr lang="en-US" dirty="0" smtClean="0"/>
              <a:t>Backgrounds</a:t>
            </a:r>
          </a:p>
          <a:p>
            <a:pPr marL="342900" indent="-342900">
              <a:buFont typeface="Arial" panose="020B0604020202020204" pitchFamily="34" charset="0"/>
              <a:buChar char="•"/>
            </a:pPr>
            <a:r>
              <a:rPr lang="en-US" dirty="0" smtClean="0"/>
              <a:t>Printing Considerations</a:t>
            </a:r>
            <a:endParaRPr lang="en-US" dirty="0"/>
          </a:p>
        </p:txBody>
      </p:sp>
    </p:spTree>
    <p:extLst>
      <p:ext uri="{BB962C8B-B14F-4D97-AF65-F5344CB8AC3E}">
        <p14:creationId xmlns:p14="http://schemas.microsoft.com/office/powerpoint/2010/main" val="37749033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Chapter Divider</a:t>
            </a:r>
            <a:endParaRPr lang="en-US" dirty="0">
              <a:solidFill>
                <a:schemeClr val="tx1"/>
              </a:solidFill>
            </a:endParaRPr>
          </a:p>
        </p:txBody>
      </p:sp>
      <p:sp>
        <p:nvSpPr>
          <p:cNvPr id="2" name="Content Placeholder 1"/>
          <p:cNvSpPr>
            <a:spLocks noGrp="1"/>
          </p:cNvSpPr>
          <p:nvPr>
            <p:ph type="body" idx="1"/>
          </p:nvPr>
        </p:nvSpPr>
        <p:spPr/>
        <p:txBody>
          <a:bodyPr>
            <a:normAutofit/>
          </a:bodyPr>
          <a:lstStyle/>
          <a:p>
            <a:r>
              <a:rPr lang="en-US" dirty="0">
                <a:solidFill>
                  <a:schemeClr val="tx2"/>
                </a:solidFill>
              </a:rPr>
              <a:t>This can help to divide up sections of a longer or more complex presentation</a:t>
            </a:r>
          </a:p>
        </p:txBody>
      </p:sp>
    </p:spTree>
    <p:extLst>
      <p:ext uri="{BB962C8B-B14F-4D97-AF65-F5344CB8AC3E}">
        <p14:creationId xmlns:p14="http://schemas.microsoft.com/office/powerpoint/2010/main" val="23763834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bg2"/>
                </a:solidFill>
              </a:rPr>
              <a:t>Part 1</a:t>
            </a:r>
          </a:p>
          <a:p>
            <a:pPr lvl="1"/>
            <a:r>
              <a:rPr lang="en-US" dirty="0" err="1" smtClean="0">
                <a:solidFill>
                  <a:schemeClr val="bg2"/>
                </a:solidFill>
              </a:rPr>
              <a:t>Subpoint</a:t>
            </a:r>
            <a:r>
              <a:rPr lang="en-US" dirty="0" smtClean="0">
                <a:solidFill>
                  <a:schemeClr val="bg2"/>
                </a:solidFill>
              </a:rPr>
              <a:t> 1</a:t>
            </a:r>
          </a:p>
          <a:p>
            <a:pPr lvl="1"/>
            <a:r>
              <a:rPr lang="en-US" dirty="0" err="1" smtClean="0">
                <a:solidFill>
                  <a:schemeClr val="bg2"/>
                </a:solidFill>
              </a:rPr>
              <a:t>Subpoint</a:t>
            </a:r>
            <a:r>
              <a:rPr lang="en-US" dirty="0" smtClean="0">
                <a:solidFill>
                  <a:schemeClr val="bg2"/>
                </a:solidFill>
              </a:rPr>
              <a:t> 2</a:t>
            </a:r>
          </a:p>
          <a:p>
            <a:pPr lvl="1"/>
            <a:r>
              <a:rPr lang="en-US" dirty="0" err="1" smtClean="0">
                <a:solidFill>
                  <a:schemeClr val="bg2"/>
                </a:solidFill>
              </a:rPr>
              <a:t>Subpoint</a:t>
            </a:r>
            <a:r>
              <a:rPr lang="en-US" dirty="0" smtClean="0">
                <a:solidFill>
                  <a:schemeClr val="bg2"/>
                </a:solidFill>
              </a:rPr>
              <a:t> 3</a:t>
            </a:r>
          </a:p>
          <a:p>
            <a:r>
              <a:rPr lang="en-US" dirty="0">
                <a:solidFill>
                  <a:schemeClr val="bg2"/>
                </a:solidFill>
              </a:rPr>
              <a:t>Part </a:t>
            </a:r>
            <a:r>
              <a:rPr lang="en-US" dirty="0" smtClean="0">
                <a:solidFill>
                  <a:schemeClr val="bg2"/>
                </a:solidFill>
              </a:rPr>
              <a:t>2</a:t>
            </a:r>
            <a:endParaRPr lang="en-US" dirty="0">
              <a:solidFill>
                <a:schemeClr val="bg2"/>
              </a:solidFill>
            </a:endParaRPr>
          </a:p>
          <a:p>
            <a:pPr lvl="1"/>
            <a:r>
              <a:rPr lang="en-US" dirty="0" err="1">
                <a:solidFill>
                  <a:schemeClr val="bg2"/>
                </a:solidFill>
              </a:rPr>
              <a:t>Subpoint</a:t>
            </a:r>
            <a:r>
              <a:rPr lang="en-US" dirty="0">
                <a:solidFill>
                  <a:schemeClr val="bg2"/>
                </a:solidFill>
              </a:rPr>
              <a:t> 1</a:t>
            </a:r>
          </a:p>
          <a:p>
            <a:pPr lvl="1"/>
            <a:r>
              <a:rPr lang="en-US" dirty="0" err="1">
                <a:solidFill>
                  <a:schemeClr val="bg2"/>
                </a:solidFill>
              </a:rPr>
              <a:t>Subpoint</a:t>
            </a:r>
            <a:r>
              <a:rPr lang="en-US" dirty="0">
                <a:solidFill>
                  <a:schemeClr val="bg2"/>
                </a:solidFill>
              </a:rPr>
              <a:t> 2</a:t>
            </a:r>
          </a:p>
          <a:p>
            <a:pPr lvl="1"/>
            <a:r>
              <a:rPr lang="en-US" dirty="0" err="1">
                <a:solidFill>
                  <a:schemeClr val="bg2"/>
                </a:solidFill>
              </a:rPr>
              <a:t>Subpoint</a:t>
            </a:r>
            <a:r>
              <a:rPr lang="en-US" dirty="0">
                <a:solidFill>
                  <a:schemeClr val="bg2"/>
                </a:solidFill>
              </a:rPr>
              <a:t> 3</a:t>
            </a:r>
          </a:p>
          <a:p>
            <a:pPr marL="393192" lvl="1" indent="0">
              <a:buNone/>
            </a:pPr>
            <a:endParaRPr lang="en-US" dirty="0"/>
          </a:p>
        </p:txBody>
      </p:sp>
      <p:sp>
        <p:nvSpPr>
          <p:cNvPr id="3" name="Title 2"/>
          <p:cNvSpPr>
            <a:spLocks noGrp="1"/>
          </p:cNvSpPr>
          <p:nvPr>
            <p:ph type="title"/>
          </p:nvPr>
        </p:nvSpPr>
        <p:spPr/>
        <p:txBody>
          <a:bodyPr/>
          <a:lstStyle/>
          <a:p>
            <a:r>
              <a:rPr lang="en-US" dirty="0" smtClean="0">
                <a:solidFill>
                  <a:schemeClr val="bg1"/>
                </a:solidFill>
              </a:rPr>
              <a:t>Topic Slides</a:t>
            </a:r>
            <a:endParaRPr lang="en-US" dirty="0">
              <a:solidFill>
                <a:schemeClr val="bg1"/>
              </a:solidFill>
            </a:endParaRPr>
          </a:p>
        </p:txBody>
      </p:sp>
    </p:spTree>
    <p:extLst>
      <p:ext uri="{BB962C8B-B14F-4D97-AF65-F5344CB8AC3E}">
        <p14:creationId xmlns:p14="http://schemas.microsoft.com/office/powerpoint/2010/main" val="6563360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Screenshot</a:t>
            </a:r>
            <a:endParaRPr lang="en-US" dirty="0"/>
          </a:p>
        </p:txBody>
      </p:sp>
      <p:sp>
        <p:nvSpPr>
          <p:cNvPr id="3" name="Text Placeholder 2"/>
          <p:cNvSpPr>
            <a:spLocks noGrp="1"/>
          </p:cNvSpPr>
          <p:nvPr>
            <p:ph type="body" idx="2"/>
          </p:nvPr>
        </p:nvSpPr>
        <p:spPr>
          <a:xfrm>
            <a:off x="2667000" y="5355102"/>
            <a:ext cx="3974592" cy="914400"/>
          </a:xfrm>
        </p:spPr>
        <p:txBody>
          <a:bodyPr/>
          <a:lstStyle/>
          <a:p>
            <a:pPr algn="ctr"/>
            <a:r>
              <a:rPr lang="en-US" dirty="0" smtClean="0">
                <a:solidFill>
                  <a:schemeClr val="bg2"/>
                </a:solidFill>
              </a:rPr>
              <a:t>Descriptive text about the Screenshot</a:t>
            </a:r>
            <a:endParaRPr lang="en-US" dirty="0">
              <a:solidFill>
                <a:schemeClr val="bg2"/>
              </a:solidFill>
            </a:endParaRPr>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85708" y="274638"/>
            <a:ext cx="6737684" cy="4572000"/>
          </a:xfrm>
        </p:spPr>
      </p:pic>
    </p:spTree>
    <p:extLst>
      <p:ext uri="{BB962C8B-B14F-4D97-AF65-F5344CB8AC3E}">
        <p14:creationId xmlns:p14="http://schemas.microsoft.com/office/powerpoint/2010/main" val="31768200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Screenshot with Emphasis</a:t>
            </a:r>
            <a:endParaRPr lang="en-US" dirty="0"/>
          </a:p>
        </p:txBody>
      </p:sp>
      <p:sp>
        <p:nvSpPr>
          <p:cNvPr id="3" name="Text Placeholder 2"/>
          <p:cNvSpPr>
            <a:spLocks noGrp="1"/>
          </p:cNvSpPr>
          <p:nvPr>
            <p:ph type="body" idx="2"/>
          </p:nvPr>
        </p:nvSpPr>
        <p:spPr>
          <a:xfrm>
            <a:off x="2667000" y="5355102"/>
            <a:ext cx="3974592" cy="914400"/>
          </a:xfrm>
        </p:spPr>
        <p:txBody>
          <a:bodyPr/>
          <a:lstStyle/>
          <a:p>
            <a:pPr algn="ctr"/>
            <a:r>
              <a:rPr lang="en-US" dirty="0" smtClean="0">
                <a:solidFill>
                  <a:schemeClr val="bg2"/>
                </a:solidFill>
              </a:rPr>
              <a:t>Descriptive text about the Screenshot</a:t>
            </a:r>
            <a:endParaRPr lang="en-US" dirty="0">
              <a:solidFill>
                <a:schemeClr val="bg2"/>
              </a:solidFill>
            </a:endParaRPr>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85708" y="274638"/>
            <a:ext cx="6737684" cy="4572000"/>
          </a:xfrm>
        </p:spPr>
      </p:pic>
      <p:sp>
        <p:nvSpPr>
          <p:cNvPr id="7" name="Oval 5"/>
          <p:cNvSpPr>
            <a:spLocks noChangeArrowheads="1"/>
          </p:cNvSpPr>
          <p:nvPr/>
        </p:nvSpPr>
        <p:spPr bwMode="auto">
          <a:xfrm>
            <a:off x="1219200" y="3792538"/>
            <a:ext cx="1676400" cy="322262"/>
          </a:xfrm>
          <a:prstGeom prst="ellipse">
            <a:avLst/>
          </a:prstGeom>
          <a:noFill/>
          <a:ln w="762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eaLnBrk="0" fontAlgn="base" hangingPunct="0">
              <a:spcBef>
                <a:spcPct val="0"/>
              </a:spcBef>
              <a:spcAft>
                <a:spcPct val="0"/>
              </a:spcAft>
              <a:defRPr>
                <a:solidFill>
                  <a:schemeClr val="tx1"/>
                </a:solidFill>
                <a:latin typeface="Century Gothic" pitchFamily="34" charset="0"/>
                <a:cs typeface="Arial" charset="0"/>
              </a:defRPr>
            </a:lvl6pPr>
            <a:lvl7pPr marL="2971800" indent="-228600" eaLnBrk="0" fontAlgn="base" hangingPunct="0">
              <a:spcBef>
                <a:spcPct val="0"/>
              </a:spcBef>
              <a:spcAft>
                <a:spcPct val="0"/>
              </a:spcAft>
              <a:defRPr>
                <a:solidFill>
                  <a:schemeClr val="tx1"/>
                </a:solidFill>
                <a:latin typeface="Century Gothic" pitchFamily="34" charset="0"/>
                <a:cs typeface="Arial" charset="0"/>
              </a:defRPr>
            </a:lvl7pPr>
            <a:lvl8pPr marL="3429000" indent="-228600" eaLnBrk="0" fontAlgn="base" hangingPunct="0">
              <a:spcBef>
                <a:spcPct val="0"/>
              </a:spcBef>
              <a:spcAft>
                <a:spcPct val="0"/>
              </a:spcAft>
              <a:defRPr>
                <a:solidFill>
                  <a:schemeClr val="tx1"/>
                </a:solidFill>
                <a:latin typeface="Century Gothic" pitchFamily="34" charset="0"/>
                <a:cs typeface="Arial" charset="0"/>
              </a:defRPr>
            </a:lvl8pPr>
            <a:lvl9pPr marL="3886200" indent="-228600" eaLnBrk="0" fontAlgn="base" hangingPunct="0">
              <a:spcBef>
                <a:spcPct val="0"/>
              </a:spcBef>
              <a:spcAft>
                <a:spcPct val="0"/>
              </a:spcAft>
              <a:defRPr>
                <a:solidFill>
                  <a:schemeClr val="tx1"/>
                </a:solidFill>
                <a:latin typeface="Century Gothic" pitchFamily="34" charset="0"/>
                <a:cs typeface="Arial" charset="0"/>
              </a:defRPr>
            </a:lvl9pPr>
          </a:lstStyle>
          <a:p>
            <a:pPr eaLnBrk="1" hangingPunct="1"/>
            <a:endParaRPr lang="en-US" altLang="en-US"/>
          </a:p>
        </p:txBody>
      </p:sp>
    </p:spTree>
    <p:extLst>
      <p:ext uri="{BB962C8B-B14F-4D97-AF65-F5344CB8AC3E}">
        <p14:creationId xmlns:p14="http://schemas.microsoft.com/office/powerpoint/2010/main" val="40043273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Save Graphics as GIF, Not BMP</a:t>
            </a:r>
            <a:endParaRPr lang="en-US" dirty="0">
              <a:solidFill>
                <a:schemeClr val="bg1"/>
              </a:solidFill>
            </a:endParaRPr>
          </a:p>
        </p:txBody>
      </p:sp>
      <p:sp>
        <p:nvSpPr>
          <p:cNvPr id="3" name="Text Placeholder 2"/>
          <p:cNvSpPr>
            <a:spLocks noGrp="1"/>
          </p:cNvSpPr>
          <p:nvPr>
            <p:ph type="body" idx="1"/>
          </p:nvPr>
        </p:nvSpPr>
        <p:spPr>
          <a:xfrm>
            <a:off x="457200" y="1524000"/>
            <a:ext cx="4040188" cy="762000"/>
          </a:xfrm>
        </p:spPr>
        <p:txBody>
          <a:bodyPr/>
          <a:lstStyle/>
          <a:p>
            <a:r>
              <a:rPr lang="en-US" dirty="0" smtClean="0">
                <a:solidFill>
                  <a:schemeClr val="accent5"/>
                </a:solidFill>
              </a:rPr>
              <a:t>BMP 2,800K</a:t>
            </a:r>
            <a:endParaRPr lang="en-US" dirty="0">
              <a:solidFill>
                <a:schemeClr val="accent5"/>
              </a:solidFill>
            </a:endParaRPr>
          </a:p>
        </p:txBody>
      </p:sp>
      <p:sp>
        <p:nvSpPr>
          <p:cNvPr id="4" name="Text Placeholder 3"/>
          <p:cNvSpPr>
            <a:spLocks noGrp="1"/>
          </p:cNvSpPr>
          <p:nvPr>
            <p:ph type="body" sz="half" idx="3"/>
          </p:nvPr>
        </p:nvSpPr>
        <p:spPr>
          <a:xfrm>
            <a:off x="4645026" y="1524000"/>
            <a:ext cx="4041775" cy="762000"/>
          </a:xfrm>
        </p:spPr>
        <p:txBody>
          <a:bodyPr/>
          <a:lstStyle/>
          <a:p>
            <a:r>
              <a:rPr lang="en-US" dirty="0" smtClean="0"/>
              <a:t>GIF 35K</a:t>
            </a:r>
            <a:endParaRPr lang="en-US" dirty="0"/>
          </a:p>
        </p:txBody>
      </p:sp>
      <p:pic>
        <p:nvPicPr>
          <p:cNvPr id="7" name="Picture 5" descr="marya"/>
          <p:cNvPicPr>
            <a:picLocks noGrp="1" noChangeAspect="1" noChangeArrowheads="1"/>
          </p:cNvPicPr>
          <p:nvPr>
            <p:ph sz="quarter" idx="2"/>
          </p:nvPr>
        </p:nvPicPr>
        <p:blipFill rotWithShape="1">
          <a:blip r:embed="rId2"/>
          <a:srcRect t="6882" b="20586"/>
          <a:stretch/>
        </p:blipFill>
        <p:spPr>
          <a:xfrm>
            <a:off x="488809" y="2417763"/>
            <a:ext cx="3976969" cy="26479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p:spPr>
      </p:pic>
      <p:pic>
        <p:nvPicPr>
          <p:cNvPr id="8" name="Content Placeholder 7" descr="marya"/>
          <p:cNvPicPr>
            <a:picLocks noGrp="1" noChangeAspect="1" noChangeArrowheads="1"/>
          </p:cNvPicPr>
          <p:nvPr>
            <p:ph sz="quarter" idx="4"/>
          </p:nvPr>
        </p:nvPicPr>
        <p:blipFill rotWithShape="1">
          <a:blip r:embed="rId3"/>
          <a:srcRect t="6956" b="21267"/>
          <a:stretch/>
        </p:blipFill>
        <p:spPr>
          <a:xfrm>
            <a:off x="4656512" y="2417763"/>
            <a:ext cx="4018801" cy="2647950"/>
          </a:xfrm>
          <a:ln w="38100" cap="sq">
            <a:solidFill>
              <a:srgbClr val="000000"/>
            </a:solidFill>
            <a:prstDash val="solid"/>
          </a:ln>
          <a:effectLst>
            <a:outerShdw blurRad="50800" dist="38100" dir="2700000" algn="tl" rotWithShape="0">
              <a:srgbClr val="000000">
                <a:alpha val="43000"/>
              </a:srgbClr>
            </a:outerShdw>
          </a:effectLst>
          <a:extLst/>
        </p:spPr>
      </p:pic>
    </p:spTree>
    <p:extLst>
      <p:ext uri="{BB962C8B-B14F-4D97-AF65-F5344CB8AC3E}">
        <p14:creationId xmlns:p14="http://schemas.microsoft.com/office/powerpoint/2010/main" val="38970201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676802953"/>
              </p:ext>
            </p:extLst>
          </p:nvPr>
        </p:nvGraphicFramePr>
        <p:xfrm>
          <a:off x="533400" y="1481138"/>
          <a:ext cx="3962400" cy="4450080"/>
        </p:xfrm>
        <a:graphic>
          <a:graphicData uri="http://schemas.openxmlformats.org/drawingml/2006/table">
            <a:tbl>
              <a:tblPr firstRow="1" bandRow="1">
                <a:tableStyleId>{5C22544A-7EE6-4342-B048-85BDC9FD1C3A}</a:tableStyleId>
              </a:tblPr>
              <a:tblGrid>
                <a:gridCol w="1143000"/>
                <a:gridCol w="2819400"/>
              </a:tblGrid>
              <a:tr h="370840">
                <a:tc>
                  <a:txBody>
                    <a:bodyPr/>
                    <a:lstStyle/>
                    <a:p>
                      <a:r>
                        <a:rPr lang="en-US" dirty="0" smtClean="0"/>
                        <a:t>NUMBER</a:t>
                      </a:r>
                      <a:endParaRPr lang="en-US" dirty="0"/>
                    </a:p>
                  </a:txBody>
                  <a:tcPr/>
                </a:tc>
                <a:tc>
                  <a:txBody>
                    <a:bodyPr/>
                    <a:lstStyle/>
                    <a:p>
                      <a:r>
                        <a:rPr lang="en-US" dirty="0" smtClean="0"/>
                        <a:t>DESC</a:t>
                      </a:r>
                      <a:endParaRPr lang="en-US" dirty="0"/>
                    </a:p>
                  </a:txBody>
                  <a:tcPr/>
                </a:tc>
              </a:tr>
              <a:tr h="370840">
                <a:tc>
                  <a:txBody>
                    <a:bodyPr/>
                    <a:lstStyle/>
                    <a:p>
                      <a:pPr algn="ctr"/>
                      <a:r>
                        <a:rPr lang="en-US" dirty="0" smtClean="0"/>
                        <a:t>23</a:t>
                      </a:r>
                      <a:endParaRPr lang="en-US" dirty="0"/>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400" b="0" u="none" strike="noStrike" cap="none" spc="0" normalizeH="0" baseline="0" dirty="0" smtClean="0">
                          <a:ln>
                            <a:noFill/>
                          </a:ln>
                          <a:solidFill>
                            <a:schemeClr val="accent5"/>
                          </a:solidFill>
                          <a:effectLst/>
                        </a:rPr>
                        <a:t>Admit with Aid</a:t>
                      </a:r>
                      <a:endParaRPr kumimoji="0" lang="en-US" sz="1400" b="0" i="0" u="none" strike="noStrike" cap="none" spc="0" normalizeH="0" baseline="0" dirty="0" smtClean="0">
                        <a:ln>
                          <a:noFill/>
                        </a:ln>
                        <a:solidFill>
                          <a:schemeClr val="accent5"/>
                        </a:solidFill>
                        <a:effectLst/>
                        <a:latin typeface="Garamond" pitchFamily="18" charset="0"/>
                      </a:endParaRPr>
                    </a:p>
                  </a:txBody>
                  <a:tcPr marT="45716" marB="45716" horzOverflow="overflow"/>
                </a:tc>
              </a:tr>
              <a:tr h="370840">
                <a:tc>
                  <a:txBody>
                    <a:bodyPr/>
                    <a:lstStyle/>
                    <a:p>
                      <a:pPr algn="ctr"/>
                      <a:r>
                        <a:rPr lang="en-US" dirty="0" smtClean="0"/>
                        <a:t>22</a:t>
                      </a:r>
                      <a:endParaRPr lang="en-US" dirty="0"/>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400" b="0" u="none" strike="noStrike" cap="none" spc="0" normalizeH="0" baseline="0" dirty="0" smtClean="0">
                          <a:ln>
                            <a:noFill/>
                          </a:ln>
                          <a:solidFill>
                            <a:schemeClr val="accent5"/>
                          </a:solidFill>
                          <a:effectLst/>
                        </a:rPr>
                        <a:t>Admit - Consideration for Aid</a:t>
                      </a:r>
                      <a:endParaRPr kumimoji="0" lang="en-US" sz="1400" b="0" i="0" u="none" strike="noStrike" cap="none" spc="0" normalizeH="0" baseline="0" dirty="0" smtClean="0">
                        <a:ln>
                          <a:noFill/>
                        </a:ln>
                        <a:solidFill>
                          <a:schemeClr val="accent5"/>
                        </a:solidFill>
                        <a:effectLst/>
                        <a:latin typeface="Garamond" pitchFamily="18" charset="0"/>
                      </a:endParaRPr>
                    </a:p>
                  </a:txBody>
                  <a:tcPr marT="45716" marB="45716" horzOverflow="overflow"/>
                </a:tc>
              </a:tr>
              <a:tr h="370840">
                <a:tc>
                  <a:txBody>
                    <a:bodyPr/>
                    <a:lstStyle/>
                    <a:p>
                      <a:pPr algn="ctr"/>
                      <a:r>
                        <a:rPr lang="en-US" dirty="0" smtClean="0"/>
                        <a:t>21</a:t>
                      </a:r>
                      <a:endParaRPr lang="en-US" dirty="0"/>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400" b="0" u="none" strike="noStrike" cap="none" spc="0" normalizeH="0" baseline="0" dirty="0" smtClean="0">
                          <a:ln>
                            <a:noFill/>
                          </a:ln>
                          <a:solidFill>
                            <a:schemeClr val="accent5"/>
                          </a:solidFill>
                          <a:effectLst/>
                        </a:rPr>
                        <a:t>Admit with No Aid</a:t>
                      </a:r>
                      <a:endParaRPr kumimoji="0" lang="en-US" sz="1400" b="0" i="0" u="none" strike="noStrike" cap="none" spc="0" normalizeH="0" baseline="0" dirty="0" smtClean="0">
                        <a:ln>
                          <a:noFill/>
                        </a:ln>
                        <a:solidFill>
                          <a:schemeClr val="accent5"/>
                        </a:solidFill>
                        <a:effectLst/>
                        <a:latin typeface="Garamond" pitchFamily="18" charset="0"/>
                      </a:endParaRPr>
                    </a:p>
                  </a:txBody>
                  <a:tcPr marT="45716" marB="45716" horzOverflow="overflow"/>
                </a:tc>
              </a:tr>
              <a:tr h="370840">
                <a:tc>
                  <a:txBody>
                    <a:bodyPr/>
                    <a:lstStyle/>
                    <a:p>
                      <a:pPr algn="ctr"/>
                      <a:r>
                        <a:rPr lang="en-US" dirty="0" smtClean="0"/>
                        <a:t>20</a:t>
                      </a:r>
                      <a:endParaRPr lang="en-US" dirty="0"/>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400" b="0" u="none" strike="noStrike" cap="none" spc="0" normalizeH="0" baseline="0" dirty="0" smtClean="0">
                          <a:ln>
                            <a:noFill/>
                          </a:ln>
                          <a:solidFill>
                            <a:schemeClr val="accent5"/>
                          </a:solidFill>
                          <a:effectLst/>
                        </a:rPr>
                        <a:t>Admit</a:t>
                      </a:r>
                      <a:endParaRPr kumimoji="0" lang="en-US" sz="1400" b="0" i="0" u="none" strike="noStrike" cap="none" spc="0" normalizeH="0" baseline="0" dirty="0" smtClean="0">
                        <a:ln>
                          <a:noFill/>
                        </a:ln>
                        <a:solidFill>
                          <a:schemeClr val="accent5"/>
                        </a:solidFill>
                        <a:effectLst/>
                        <a:latin typeface="Garamond" pitchFamily="18" charset="0"/>
                      </a:endParaRPr>
                    </a:p>
                  </a:txBody>
                  <a:tcPr marT="45716" marB="45716" horzOverflow="overflow"/>
                </a:tc>
              </a:tr>
              <a:tr h="370840">
                <a:tc>
                  <a:txBody>
                    <a:bodyPr/>
                    <a:lstStyle/>
                    <a:p>
                      <a:pPr algn="ctr"/>
                      <a:r>
                        <a:rPr lang="en-US" dirty="0" smtClean="0"/>
                        <a:t>19</a:t>
                      </a:r>
                      <a:endParaRPr lang="en-US" dirty="0"/>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400" b="0" u="none" strike="noStrike" cap="none" spc="0" normalizeH="0" baseline="0" dirty="0" smtClean="0">
                          <a:ln>
                            <a:noFill/>
                          </a:ln>
                          <a:solidFill>
                            <a:schemeClr val="accent5"/>
                          </a:solidFill>
                          <a:effectLst/>
                        </a:rPr>
                        <a:t>Admit Special Stu, 3cr/B</a:t>
                      </a:r>
                      <a:endParaRPr kumimoji="0" lang="en-US" sz="1400" b="0" i="0" u="none" strike="noStrike" cap="none" spc="0" normalizeH="0" baseline="0" dirty="0" smtClean="0">
                        <a:ln>
                          <a:noFill/>
                        </a:ln>
                        <a:solidFill>
                          <a:schemeClr val="accent5"/>
                        </a:solidFill>
                        <a:effectLst/>
                        <a:latin typeface="Garamond" pitchFamily="18" charset="0"/>
                      </a:endParaRPr>
                    </a:p>
                  </a:txBody>
                  <a:tcPr marT="45716" marB="45716" horzOverflow="overflow"/>
                </a:tc>
              </a:tr>
              <a:tr h="370840">
                <a:tc>
                  <a:txBody>
                    <a:bodyPr/>
                    <a:lstStyle/>
                    <a:p>
                      <a:pPr algn="ctr"/>
                      <a:r>
                        <a:rPr lang="en-US" dirty="0" smtClean="0"/>
                        <a:t>18</a:t>
                      </a:r>
                      <a:endParaRPr lang="en-US" dirty="0"/>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400" b="0" u="none" strike="noStrike" cap="none" spc="0" normalizeH="0" baseline="0" dirty="0" smtClean="0">
                          <a:ln>
                            <a:noFill/>
                          </a:ln>
                          <a:solidFill>
                            <a:schemeClr val="accent5"/>
                          </a:solidFill>
                          <a:effectLst/>
                        </a:rPr>
                        <a:t>Admit Special Stu, 6cr/B</a:t>
                      </a:r>
                      <a:endParaRPr kumimoji="0" lang="en-US" sz="1400" b="0" i="0" u="none" strike="noStrike" cap="none" spc="0" normalizeH="0" baseline="0" dirty="0" smtClean="0">
                        <a:ln>
                          <a:noFill/>
                        </a:ln>
                        <a:solidFill>
                          <a:schemeClr val="accent5"/>
                        </a:solidFill>
                        <a:effectLst/>
                        <a:latin typeface="Garamond" pitchFamily="18" charset="0"/>
                      </a:endParaRPr>
                    </a:p>
                  </a:txBody>
                  <a:tcPr marT="45716" marB="45716" horzOverflow="overflow"/>
                </a:tc>
              </a:tr>
              <a:tr h="370840">
                <a:tc>
                  <a:txBody>
                    <a:bodyPr/>
                    <a:lstStyle/>
                    <a:p>
                      <a:pPr algn="ctr"/>
                      <a:r>
                        <a:rPr lang="en-US" dirty="0" smtClean="0"/>
                        <a:t>17</a:t>
                      </a:r>
                      <a:endParaRPr lang="en-US" dirty="0"/>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400" b="0" u="none" strike="noStrike" cap="none" spc="0" normalizeH="0" baseline="0" dirty="0" smtClean="0">
                          <a:ln>
                            <a:noFill/>
                          </a:ln>
                          <a:solidFill>
                            <a:schemeClr val="accent5"/>
                          </a:solidFill>
                          <a:effectLst/>
                        </a:rPr>
                        <a:t>Admit Special Stu, 3cr/B+</a:t>
                      </a:r>
                      <a:endParaRPr kumimoji="0" lang="en-US" sz="1400" b="0" i="0" u="none" strike="noStrike" cap="none" spc="0" normalizeH="0" baseline="0" dirty="0" smtClean="0">
                        <a:ln>
                          <a:noFill/>
                        </a:ln>
                        <a:solidFill>
                          <a:schemeClr val="accent5"/>
                        </a:solidFill>
                        <a:effectLst/>
                        <a:latin typeface="Garamond" pitchFamily="18" charset="0"/>
                      </a:endParaRPr>
                    </a:p>
                  </a:txBody>
                  <a:tcPr marT="45716" marB="45716" horzOverflow="overflow"/>
                </a:tc>
              </a:tr>
              <a:tr h="370840">
                <a:tc>
                  <a:txBody>
                    <a:bodyPr/>
                    <a:lstStyle/>
                    <a:p>
                      <a:pPr algn="ctr"/>
                      <a:r>
                        <a:rPr lang="en-US" dirty="0" smtClean="0"/>
                        <a:t>16</a:t>
                      </a:r>
                      <a:endParaRPr lang="en-US" dirty="0"/>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400" b="0" u="none" strike="noStrike" cap="none" spc="0" normalizeH="0" baseline="0" dirty="0" smtClean="0">
                          <a:ln>
                            <a:noFill/>
                          </a:ln>
                          <a:solidFill>
                            <a:schemeClr val="accent5"/>
                          </a:solidFill>
                          <a:effectLst/>
                        </a:rPr>
                        <a:t>Admit Special Stu, 6cr/B+</a:t>
                      </a:r>
                      <a:endParaRPr kumimoji="0" lang="en-US" sz="1400" b="0" i="0" u="none" strike="noStrike" cap="none" spc="0" normalizeH="0" baseline="0" dirty="0" smtClean="0">
                        <a:ln>
                          <a:noFill/>
                        </a:ln>
                        <a:solidFill>
                          <a:schemeClr val="accent5"/>
                        </a:solidFill>
                        <a:effectLst/>
                        <a:latin typeface="Garamond" pitchFamily="18" charset="0"/>
                      </a:endParaRPr>
                    </a:p>
                  </a:txBody>
                  <a:tcPr marT="45716" marB="45716" horzOverflow="overflow"/>
                </a:tc>
              </a:tr>
              <a:tr h="370840">
                <a:tc>
                  <a:txBody>
                    <a:bodyPr/>
                    <a:lstStyle/>
                    <a:p>
                      <a:pPr algn="ctr"/>
                      <a:r>
                        <a:rPr lang="en-US" dirty="0" smtClean="0"/>
                        <a:t>15</a:t>
                      </a:r>
                      <a:endParaRPr lang="en-US" dirty="0"/>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400" b="0" u="none" strike="noStrike" cap="none" spc="0" normalizeH="0" baseline="0" dirty="0" smtClean="0">
                          <a:ln>
                            <a:noFill/>
                          </a:ln>
                          <a:solidFill>
                            <a:schemeClr val="accent5"/>
                          </a:solidFill>
                          <a:effectLst/>
                        </a:rPr>
                        <a:t>Admit with Dept. Conditions</a:t>
                      </a:r>
                      <a:endParaRPr kumimoji="0" lang="en-US" sz="1400" b="0" i="0" u="none" strike="noStrike" cap="none" spc="0" normalizeH="0" baseline="0" dirty="0" smtClean="0">
                        <a:ln>
                          <a:noFill/>
                        </a:ln>
                        <a:solidFill>
                          <a:schemeClr val="accent5"/>
                        </a:solidFill>
                        <a:effectLst/>
                        <a:latin typeface="Garamond" pitchFamily="18" charset="0"/>
                      </a:endParaRPr>
                    </a:p>
                  </a:txBody>
                  <a:tcPr marT="45716" marB="45716" horzOverflow="overflow"/>
                </a:tc>
              </a:tr>
              <a:tr h="370840">
                <a:tc>
                  <a:txBody>
                    <a:bodyPr/>
                    <a:lstStyle/>
                    <a:p>
                      <a:pPr algn="ctr"/>
                      <a:r>
                        <a:rPr lang="en-US" dirty="0" smtClean="0"/>
                        <a:t>12</a:t>
                      </a:r>
                      <a:endParaRPr lang="en-US" dirty="0"/>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400" b="0" u="none" strike="noStrike" cap="none" spc="0" normalizeH="0" baseline="0" dirty="0" smtClean="0">
                          <a:ln>
                            <a:noFill/>
                          </a:ln>
                          <a:solidFill>
                            <a:schemeClr val="accent5"/>
                          </a:solidFill>
                          <a:effectLst/>
                        </a:rPr>
                        <a:t>Waitlist</a:t>
                      </a:r>
                      <a:endParaRPr kumimoji="0" lang="en-US" sz="1400" b="0" i="0" u="none" strike="noStrike" cap="none" spc="0" normalizeH="0" baseline="0" dirty="0" smtClean="0">
                        <a:ln>
                          <a:noFill/>
                        </a:ln>
                        <a:solidFill>
                          <a:schemeClr val="accent5"/>
                        </a:solidFill>
                        <a:effectLst/>
                        <a:latin typeface="Garamond" pitchFamily="18" charset="0"/>
                      </a:endParaRPr>
                    </a:p>
                  </a:txBody>
                  <a:tcPr marT="45716" marB="45716" horzOverflow="overflow"/>
                </a:tc>
              </a:tr>
              <a:tr h="370840">
                <a:tc>
                  <a:txBody>
                    <a:bodyPr/>
                    <a:lstStyle/>
                    <a:p>
                      <a:pPr algn="ctr"/>
                      <a:r>
                        <a:rPr lang="en-US" dirty="0" smtClean="0"/>
                        <a:t>9</a:t>
                      </a:r>
                      <a:endParaRPr lang="en-US" dirty="0"/>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400" b="0" u="none" strike="noStrike" cap="none" spc="0" normalizeH="0" baseline="0" dirty="0" smtClean="0">
                          <a:ln>
                            <a:noFill/>
                          </a:ln>
                          <a:solidFill>
                            <a:schemeClr val="accent5"/>
                          </a:solidFill>
                          <a:effectLst/>
                        </a:rPr>
                        <a:t>Deny</a:t>
                      </a:r>
                      <a:endParaRPr kumimoji="0" lang="en-US" sz="1400" b="0" i="0" u="none" strike="noStrike" cap="none" spc="0" normalizeH="0" baseline="0" dirty="0" smtClean="0">
                        <a:ln>
                          <a:noFill/>
                        </a:ln>
                        <a:solidFill>
                          <a:schemeClr val="accent5"/>
                        </a:solidFill>
                        <a:effectLst/>
                        <a:latin typeface="Garamond" pitchFamily="18" charset="0"/>
                      </a:endParaRPr>
                    </a:p>
                  </a:txBody>
                  <a:tcPr marT="45716" marB="45716" horzOverflow="overflow"/>
                </a:tc>
              </a:tr>
            </a:tbl>
          </a:graphicData>
        </a:graphic>
      </p:graphicFrame>
      <p:sp>
        <p:nvSpPr>
          <p:cNvPr id="3" name="Content Placeholder 2"/>
          <p:cNvSpPr>
            <a:spLocks noGrp="1"/>
          </p:cNvSpPr>
          <p:nvPr>
            <p:ph sz="half" idx="2"/>
          </p:nvPr>
        </p:nvSpPr>
        <p:spPr/>
        <p:txBody>
          <a:bodyPr/>
          <a:lstStyle/>
          <a:p>
            <a:r>
              <a:rPr lang="en-US" dirty="0"/>
              <a:t>Sometimes it may be easier to reformat or recreate a true table directly in PowerPoint for readability</a:t>
            </a:r>
            <a:r>
              <a:rPr lang="en-US" dirty="0" smtClean="0"/>
              <a:t>.</a:t>
            </a:r>
            <a:endParaRPr lang="en-US" dirty="0"/>
          </a:p>
        </p:txBody>
      </p:sp>
      <p:sp>
        <p:nvSpPr>
          <p:cNvPr id="4" name="Title 3"/>
          <p:cNvSpPr>
            <a:spLocks noGrp="1"/>
          </p:cNvSpPr>
          <p:nvPr>
            <p:ph type="title"/>
          </p:nvPr>
        </p:nvSpPr>
        <p:spPr/>
        <p:txBody>
          <a:bodyPr/>
          <a:lstStyle/>
          <a:p>
            <a:r>
              <a:rPr lang="en-US" dirty="0" smtClean="0"/>
              <a:t>Importing Tables, etc.</a:t>
            </a:r>
            <a:endParaRPr lang="en-US" dirty="0"/>
          </a:p>
        </p:txBody>
      </p:sp>
    </p:spTree>
    <p:extLst>
      <p:ext uri="{BB962C8B-B14F-4D97-AF65-F5344CB8AC3E}">
        <p14:creationId xmlns:p14="http://schemas.microsoft.com/office/powerpoint/2010/main" val="14980449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Questions?</a:t>
            </a:r>
            <a:endParaRPr lang="en-US" dirty="0">
              <a:solidFill>
                <a:schemeClr val="bg1"/>
              </a:solidFill>
            </a:endParaRPr>
          </a:p>
        </p:txBody>
      </p:sp>
      <p:sp>
        <p:nvSpPr>
          <p:cNvPr id="3" name="Subtitle 2"/>
          <p:cNvSpPr>
            <a:spLocks noGrp="1"/>
          </p:cNvSpPr>
          <p:nvPr>
            <p:ph type="subTitle" idx="1"/>
          </p:nvPr>
        </p:nvSpPr>
        <p:spPr/>
        <p:txBody>
          <a:bodyPr/>
          <a:lstStyle/>
          <a:p>
            <a:r>
              <a:rPr lang="en-US" dirty="0" smtClean="0">
                <a:solidFill>
                  <a:schemeClr val="bg2"/>
                </a:solidFill>
              </a:rPr>
              <a:t>Thank you for attending!</a:t>
            </a:r>
            <a:endParaRPr lang="en-US" dirty="0">
              <a:solidFill>
                <a:schemeClr val="bg2"/>
              </a:solidFill>
            </a:endParaRPr>
          </a:p>
        </p:txBody>
      </p:sp>
    </p:spTree>
    <p:extLst>
      <p:ext uri="{BB962C8B-B14F-4D97-AF65-F5344CB8AC3E}">
        <p14:creationId xmlns:p14="http://schemas.microsoft.com/office/powerpoint/2010/main" val="8602206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066799"/>
          </a:xfrm>
        </p:spPr>
        <p:txBody>
          <a:bodyPr>
            <a:normAutofit/>
          </a:bodyPr>
          <a:lstStyle/>
          <a:p>
            <a:pPr algn="l"/>
            <a:r>
              <a:rPr lang="en-US" dirty="0" smtClean="0">
                <a:solidFill>
                  <a:schemeClr val="bg1"/>
                </a:solidFill>
              </a:rPr>
              <a:t>Contact Info</a:t>
            </a:r>
            <a:endParaRPr lang="en-US" dirty="0">
              <a:solidFill>
                <a:schemeClr val="bg1"/>
              </a:solidFill>
            </a:endParaRPr>
          </a:p>
        </p:txBody>
      </p:sp>
      <p:sp>
        <p:nvSpPr>
          <p:cNvPr id="3" name="Text Placeholder 2"/>
          <p:cNvSpPr>
            <a:spLocks noGrp="1"/>
          </p:cNvSpPr>
          <p:nvPr>
            <p:ph type="subTitle" idx="1"/>
          </p:nvPr>
        </p:nvSpPr>
        <p:spPr>
          <a:xfrm>
            <a:off x="685800" y="2925623"/>
            <a:ext cx="4191000" cy="2103577"/>
          </a:xfrm>
        </p:spPr>
        <p:txBody>
          <a:bodyPr>
            <a:normAutofit/>
          </a:bodyPr>
          <a:lstStyle/>
          <a:p>
            <a:pPr marL="342900" indent="-342900" algn="l">
              <a:buFont typeface="Arial" panose="020B0604020202020204" pitchFamily="34" charset="0"/>
              <a:buChar char="•"/>
            </a:pPr>
            <a:r>
              <a:rPr lang="en-US" dirty="0" smtClean="0">
                <a:solidFill>
                  <a:schemeClr val="bg2"/>
                </a:solidFill>
              </a:rPr>
              <a:t>Jane Smith</a:t>
            </a:r>
            <a:r>
              <a:rPr lang="en-US" dirty="0">
                <a:solidFill>
                  <a:schemeClr val="bg2"/>
                </a:solidFill>
              </a:rPr>
              <a:t/>
            </a:r>
            <a:br>
              <a:rPr lang="en-US" dirty="0">
                <a:solidFill>
                  <a:schemeClr val="bg2"/>
                </a:solidFill>
              </a:rPr>
            </a:br>
            <a:r>
              <a:rPr lang="en-US" sz="1800" dirty="0">
                <a:solidFill>
                  <a:schemeClr val="bg2"/>
                </a:solidFill>
              </a:rPr>
              <a:t>Manager, Student Systems </a:t>
            </a:r>
            <a:r>
              <a:rPr lang="en-US" sz="1800" dirty="0" smtClean="0">
                <a:solidFill>
                  <a:schemeClr val="bg2"/>
                </a:solidFill>
              </a:rPr>
              <a:t>Group</a:t>
            </a:r>
            <a:br>
              <a:rPr lang="en-US" sz="1800" dirty="0" smtClean="0">
                <a:solidFill>
                  <a:schemeClr val="bg2"/>
                </a:solidFill>
              </a:rPr>
            </a:br>
            <a:r>
              <a:rPr lang="en-US" sz="1800" dirty="0" smtClean="0">
                <a:solidFill>
                  <a:schemeClr val="bg2"/>
                </a:solidFill>
              </a:rPr>
              <a:t>University </a:t>
            </a:r>
            <a:r>
              <a:rPr lang="en-US" sz="1800" dirty="0">
                <a:solidFill>
                  <a:schemeClr val="bg2"/>
                </a:solidFill>
              </a:rPr>
              <a:t>Information </a:t>
            </a:r>
            <a:r>
              <a:rPr lang="en-US" sz="1800" dirty="0" smtClean="0">
                <a:solidFill>
                  <a:schemeClr val="bg2"/>
                </a:solidFill>
              </a:rPr>
              <a:t>Services</a:t>
            </a:r>
            <a:br>
              <a:rPr lang="en-US" sz="1800" dirty="0" smtClean="0">
                <a:solidFill>
                  <a:schemeClr val="bg2"/>
                </a:solidFill>
              </a:rPr>
            </a:br>
            <a:r>
              <a:rPr lang="en-US" sz="1800" dirty="0" smtClean="0">
                <a:solidFill>
                  <a:schemeClr val="bg2"/>
                </a:solidFill>
              </a:rPr>
              <a:t>Your University</a:t>
            </a:r>
            <a:br>
              <a:rPr lang="en-US" sz="1800" dirty="0" smtClean="0">
                <a:solidFill>
                  <a:schemeClr val="bg2"/>
                </a:solidFill>
              </a:rPr>
            </a:br>
            <a:r>
              <a:rPr lang="en-US" sz="1800" dirty="0" smtClean="0">
                <a:solidFill>
                  <a:schemeClr val="bg2"/>
                </a:solidFill>
              </a:rPr>
              <a:t>E-mail</a:t>
            </a:r>
            <a:r>
              <a:rPr lang="en-US" sz="1800" dirty="0">
                <a:solidFill>
                  <a:schemeClr val="bg2"/>
                </a:solidFill>
              </a:rPr>
              <a:t>: smithj@youruniv.edu</a:t>
            </a:r>
            <a:endParaRPr lang="en-US" sz="1800" dirty="0" smtClean="0"/>
          </a:p>
        </p:txBody>
      </p:sp>
      <p:sp>
        <p:nvSpPr>
          <p:cNvPr id="4" name="Text Placeholder 2"/>
          <p:cNvSpPr txBox="1">
            <a:spLocks/>
          </p:cNvSpPr>
          <p:nvPr/>
        </p:nvSpPr>
        <p:spPr>
          <a:xfrm>
            <a:off x="4876800" y="2925623"/>
            <a:ext cx="4267200" cy="2103577"/>
          </a:xfrm>
          <a:prstGeom prst="rect">
            <a:avLst/>
          </a:prstGeom>
        </p:spPr>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marL="342900" indent="-342900" algn="l">
              <a:buFont typeface="Arial" panose="020B0604020202020204" pitchFamily="34" charset="0"/>
              <a:buChar char="•"/>
            </a:pPr>
            <a:r>
              <a:rPr lang="en-US" dirty="0" smtClean="0">
                <a:solidFill>
                  <a:schemeClr val="bg2"/>
                </a:solidFill>
              </a:rPr>
              <a:t>John Doe</a:t>
            </a:r>
            <a:br>
              <a:rPr lang="en-US" dirty="0" smtClean="0">
                <a:solidFill>
                  <a:schemeClr val="bg2"/>
                </a:solidFill>
              </a:rPr>
            </a:br>
            <a:r>
              <a:rPr lang="en-US" sz="1800" dirty="0" smtClean="0">
                <a:solidFill>
                  <a:schemeClr val="bg2"/>
                </a:solidFill>
              </a:rPr>
              <a:t>Manager, Oracle Operations</a:t>
            </a:r>
            <a:br>
              <a:rPr lang="en-US" sz="1800" dirty="0" smtClean="0">
                <a:solidFill>
                  <a:schemeClr val="bg2"/>
                </a:solidFill>
              </a:rPr>
            </a:br>
            <a:r>
              <a:rPr lang="en-US" sz="1800" dirty="0" smtClean="0">
                <a:solidFill>
                  <a:schemeClr val="bg2"/>
                </a:solidFill>
              </a:rPr>
              <a:t>University Information Services</a:t>
            </a:r>
            <a:br>
              <a:rPr lang="en-US" sz="1800" dirty="0" smtClean="0">
                <a:solidFill>
                  <a:schemeClr val="bg2"/>
                </a:solidFill>
              </a:rPr>
            </a:br>
            <a:r>
              <a:rPr lang="en-US" sz="1800" dirty="0" smtClean="0">
                <a:solidFill>
                  <a:schemeClr val="bg2"/>
                </a:solidFill>
              </a:rPr>
              <a:t>Your University</a:t>
            </a:r>
            <a:br>
              <a:rPr lang="en-US" sz="1800" dirty="0" smtClean="0">
                <a:solidFill>
                  <a:schemeClr val="bg2"/>
                </a:solidFill>
              </a:rPr>
            </a:br>
            <a:r>
              <a:rPr lang="en-US" sz="1800" dirty="0" smtClean="0">
                <a:solidFill>
                  <a:schemeClr val="bg2"/>
                </a:solidFill>
              </a:rPr>
              <a:t>E-mail: jdoe@youruniv.edu</a:t>
            </a:r>
            <a:endParaRPr lang="en-US" sz="1800" dirty="0" smtClean="0"/>
          </a:p>
        </p:txBody>
      </p:sp>
    </p:spTree>
    <p:extLst>
      <p:ext uri="{BB962C8B-B14F-4D97-AF65-F5344CB8AC3E}">
        <p14:creationId xmlns:p14="http://schemas.microsoft.com/office/powerpoint/2010/main" val="8192586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85800"/>
            <a:ext cx="7848600" cy="3416320"/>
          </a:xfrm>
          <a:prstGeom prst="rect">
            <a:avLst/>
          </a:prstGeom>
          <a:noFill/>
        </p:spPr>
        <p:txBody>
          <a:bodyPr wrap="square" rtlCol="0">
            <a:spAutoFit/>
          </a:bodyPr>
          <a:lstStyle/>
          <a:p>
            <a:r>
              <a:rPr lang="en-US" sz="3600" dirty="0" smtClean="0">
                <a:solidFill>
                  <a:schemeClr val="bg2"/>
                </a:solidFill>
              </a:rPr>
              <a:t>This presentation and all Alliance  Down Under 2011 presentations are available for download from the Conference site at</a:t>
            </a:r>
            <a:br>
              <a:rPr lang="en-US" sz="3600" dirty="0" smtClean="0">
                <a:solidFill>
                  <a:schemeClr val="bg2"/>
                </a:solidFill>
              </a:rPr>
            </a:br>
            <a:r>
              <a:rPr lang="en-US" sz="3600" dirty="0" smtClean="0">
                <a:solidFill>
                  <a:schemeClr val="bg2"/>
                </a:solidFill>
              </a:rPr>
              <a:t>www.heug.org</a:t>
            </a:r>
            <a:r>
              <a:rPr lang="en-US" sz="3600" dirty="0" smtClean="0"/>
              <a:t/>
            </a:r>
            <a:br>
              <a:rPr lang="en-US" sz="3600" dirty="0" smtClean="0"/>
            </a:br>
            <a:endParaRPr lang="en-US" sz="3600" dirty="0"/>
          </a:p>
        </p:txBody>
      </p:sp>
      <p:sp>
        <p:nvSpPr>
          <p:cNvPr id="3" name="TextBox 2"/>
          <p:cNvSpPr txBox="1"/>
          <p:nvPr/>
        </p:nvSpPr>
        <p:spPr>
          <a:xfrm>
            <a:off x="685800" y="3810000"/>
            <a:ext cx="7239000" cy="400110"/>
          </a:xfrm>
          <a:prstGeom prst="rect">
            <a:avLst/>
          </a:prstGeom>
          <a:noFill/>
        </p:spPr>
        <p:txBody>
          <a:bodyPr wrap="square" rtlCol="0">
            <a:spAutoFit/>
          </a:bodyPr>
          <a:lstStyle/>
          <a:p>
            <a:r>
              <a:rPr lang="en-US" altLang="en-US" sz="2000" dirty="0" smtClean="0">
                <a:solidFill>
                  <a:schemeClr val="bg1"/>
                </a:solidFill>
                <a:latin typeface="Arial" charset="0"/>
              </a:rPr>
              <a:t>Presentations from previous meetings are also available</a:t>
            </a:r>
            <a:endParaRPr lang="en-US" altLang="en-US" sz="2000" dirty="0" smtClean="0">
              <a:solidFill>
                <a:schemeClr val="bg1"/>
              </a:solidFill>
            </a:endParaRPr>
          </a:p>
        </p:txBody>
      </p:sp>
    </p:spTree>
    <p:extLst>
      <p:ext uri="{BB962C8B-B14F-4D97-AF65-F5344CB8AC3E}">
        <p14:creationId xmlns:p14="http://schemas.microsoft.com/office/powerpoint/2010/main" val="1465259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solidFill>
                  <a:schemeClr val="bg2"/>
                </a:solidFill>
              </a:rPr>
              <a:t>Use the provided Alliance PowerPoint template as your starting point, and add slides in from there.  If you are comfortable with PowerPoint, go ahead and modify backgrounds, colors, fonts, etc.  We want this to be YOUR presentation. However, if you are not comfortable with PowerPoint, you can just add content to the template, and you know it will look and display professionally as it is.  If you use your own format or template, please try to incorporate the structure of the standard Alliance template.  The template is available from the </a:t>
            </a:r>
            <a:r>
              <a:rPr lang="en-US" dirty="0" smtClean="0">
                <a:solidFill>
                  <a:schemeClr val="bg2"/>
                </a:solidFill>
              </a:rPr>
              <a:t>Conference Presentation Guidelines Page</a:t>
            </a:r>
            <a:endParaRPr lang="en-US" dirty="0">
              <a:solidFill>
                <a:schemeClr val="bg2"/>
              </a:solidFill>
            </a:endParaRPr>
          </a:p>
        </p:txBody>
      </p:sp>
      <p:sp>
        <p:nvSpPr>
          <p:cNvPr id="3" name="Title 2"/>
          <p:cNvSpPr>
            <a:spLocks noGrp="1"/>
          </p:cNvSpPr>
          <p:nvPr>
            <p:ph type="title"/>
          </p:nvPr>
        </p:nvSpPr>
        <p:spPr/>
        <p:txBody>
          <a:bodyPr/>
          <a:lstStyle/>
          <a:p>
            <a:r>
              <a:rPr lang="en-US" dirty="0" smtClean="0">
                <a:solidFill>
                  <a:schemeClr val="bg1"/>
                </a:solidFill>
              </a:rPr>
              <a:t>Template</a:t>
            </a:r>
            <a:endParaRPr lang="en-US" dirty="0">
              <a:solidFill>
                <a:schemeClr val="bg1"/>
              </a:solidFill>
            </a:endParaRPr>
          </a:p>
        </p:txBody>
      </p:sp>
    </p:spTree>
    <p:extLst>
      <p:ext uri="{BB962C8B-B14F-4D97-AF65-F5344CB8AC3E}">
        <p14:creationId xmlns:p14="http://schemas.microsoft.com/office/powerpoint/2010/main" val="2555046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bg2"/>
                </a:solidFill>
              </a:rPr>
              <a:t>K.I.S.S</a:t>
            </a:r>
            <a:r>
              <a:rPr lang="en-US" dirty="0">
                <a:solidFill>
                  <a:schemeClr val="bg2"/>
                </a:solidFill>
              </a:rPr>
              <a:t>. - Keep It Short &amp; Sweet.  Try to limit the amount of text presented on each slide, or you will overwhelm your audience.  Keep the text to a minimum, 5 bullets is a suggestion.  There is a rule that says something like the human brain can only juggle 7 or fewer items at any one given time. </a:t>
            </a:r>
          </a:p>
        </p:txBody>
      </p:sp>
      <p:sp>
        <p:nvSpPr>
          <p:cNvPr id="3" name="Title 2"/>
          <p:cNvSpPr>
            <a:spLocks noGrp="1"/>
          </p:cNvSpPr>
          <p:nvPr>
            <p:ph type="title"/>
          </p:nvPr>
        </p:nvSpPr>
        <p:spPr/>
        <p:txBody>
          <a:bodyPr/>
          <a:lstStyle/>
          <a:p>
            <a:r>
              <a:rPr lang="en-US" dirty="0" smtClean="0">
                <a:solidFill>
                  <a:schemeClr val="bg1"/>
                </a:solidFill>
              </a:rPr>
              <a:t>Content</a:t>
            </a:r>
            <a:endParaRPr lang="en-US" dirty="0">
              <a:solidFill>
                <a:schemeClr val="bg1"/>
              </a:solidFill>
            </a:endParaRPr>
          </a:p>
        </p:txBody>
      </p:sp>
    </p:spTree>
    <p:extLst>
      <p:ext uri="{BB962C8B-B14F-4D97-AF65-F5344CB8AC3E}">
        <p14:creationId xmlns:p14="http://schemas.microsoft.com/office/powerpoint/2010/main" val="3141312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solidFill>
                  <a:schemeClr val="bg2"/>
                </a:solidFill>
              </a:rPr>
              <a:t>Keep ending punctuation (or no punctuation) consistent throughout the presentation (in a bulleted list, for example). Strive for consistency, regarding style and positioning of the elements on each slide.  As a result, audience members can concentrate on the content more than on the layout.  Make sure fonts and colors are consistent (there is a tool in the font area that will convert all your text to a single font).  There is also a spell checker built-in to PowerPoint.</a:t>
            </a:r>
          </a:p>
          <a:p>
            <a:endParaRPr lang="en-US" dirty="0"/>
          </a:p>
        </p:txBody>
      </p:sp>
      <p:sp>
        <p:nvSpPr>
          <p:cNvPr id="3" name="Title 2"/>
          <p:cNvSpPr>
            <a:spLocks noGrp="1"/>
          </p:cNvSpPr>
          <p:nvPr>
            <p:ph type="title"/>
          </p:nvPr>
        </p:nvSpPr>
        <p:spPr/>
        <p:txBody>
          <a:bodyPr/>
          <a:lstStyle/>
          <a:p>
            <a:r>
              <a:rPr lang="en-US" dirty="0" smtClean="0">
                <a:solidFill>
                  <a:schemeClr val="bg1"/>
                </a:solidFill>
              </a:rPr>
              <a:t>Consistency</a:t>
            </a:r>
            <a:endParaRPr lang="en-US" dirty="0">
              <a:solidFill>
                <a:schemeClr val="bg1"/>
              </a:solidFill>
            </a:endParaRPr>
          </a:p>
        </p:txBody>
      </p:sp>
    </p:spTree>
    <p:extLst>
      <p:ext uri="{BB962C8B-B14F-4D97-AF65-F5344CB8AC3E}">
        <p14:creationId xmlns:p14="http://schemas.microsoft.com/office/powerpoint/2010/main" val="3834361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solidFill>
                  <a:schemeClr val="bg2"/>
                </a:solidFill>
              </a:rPr>
              <a:t>The more text on a slide, the smaller the font has to be.  The smaller the font, the harder to read, and your audience will lose interest.  Use something around 35 point for headers, and 24+ point for text.  If you plan to distribute a presentation, make sure to use fonts that will be common to most computers, such as Arial, Times New Roman, Verdana, etc.  If you need to use a fancy font for something, </a:t>
            </a:r>
            <a:r>
              <a:rPr lang="en-US" dirty="0" smtClean="0">
                <a:solidFill>
                  <a:schemeClr val="bg2"/>
                </a:solidFill>
              </a:rPr>
              <a:t>convert </a:t>
            </a:r>
            <a:r>
              <a:rPr lang="en-US" dirty="0">
                <a:solidFill>
                  <a:schemeClr val="bg2"/>
                </a:solidFill>
              </a:rPr>
              <a:t>it to a graphic and embed it into the presentation. But do remember that it is crucial to test the presentation for readability by your audience (not just on your desktop computer monitor).  This includes the way content is worded, as well as  font, style and color.  Some highly elaborate fonts are hard to read.  Because we are using slides to present information concisely, it is important to emphasize the most important elements, through size, color, style, etc.  For example, make key words a couple of points larger, or bolder, or a different color, so the audience can quickly scan the slide and get the main points.</a:t>
            </a:r>
          </a:p>
        </p:txBody>
      </p:sp>
      <p:sp>
        <p:nvSpPr>
          <p:cNvPr id="3" name="Title 2"/>
          <p:cNvSpPr>
            <a:spLocks noGrp="1"/>
          </p:cNvSpPr>
          <p:nvPr>
            <p:ph type="title"/>
          </p:nvPr>
        </p:nvSpPr>
        <p:spPr/>
        <p:txBody>
          <a:bodyPr/>
          <a:lstStyle/>
          <a:p>
            <a:r>
              <a:rPr lang="en-US" dirty="0" smtClean="0">
                <a:solidFill>
                  <a:schemeClr val="bg1"/>
                </a:solidFill>
              </a:rPr>
              <a:t>Fonts &amp; Text Size</a:t>
            </a:r>
            <a:endParaRPr lang="en-US" dirty="0">
              <a:solidFill>
                <a:schemeClr val="bg1"/>
              </a:solidFill>
            </a:endParaRPr>
          </a:p>
        </p:txBody>
      </p:sp>
    </p:spTree>
    <p:extLst>
      <p:ext uri="{BB962C8B-B14F-4D97-AF65-F5344CB8AC3E}">
        <p14:creationId xmlns:p14="http://schemas.microsoft.com/office/powerpoint/2010/main" val="3231559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bg2"/>
                </a:solidFill>
              </a:rPr>
              <a:t>In general, a dark background with light text works best overall (contrary to popular opinion of stark black text on a glaring white background).  A really nice combination is midnight blue and white or pale yellow.  If you require other combinations, feel free to use them – after all, it is your presentation.</a:t>
            </a:r>
          </a:p>
        </p:txBody>
      </p:sp>
      <p:sp>
        <p:nvSpPr>
          <p:cNvPr id="3" name="Title 2"/>
          <p:cNvSpPr>
            <a:spLocks noGrp="1"/>
          </p:cNvSpPr>
          <p:nvPr>
            <p:ph type="title"/>
          </p:nvPr>
        </p:nvSpPr>
        <p:spPr/>
        <p:txBody>
          <a:bodyPr/>
          <a:lstStyle/>
          <a:p>
            <a:r>
              <a:rPr lang="en-US" dirty="0" smtClean="0">
                <a:solidFill>
                  <a:schemeClr val="bg1"/>
                </a:solidFill>
              </a:rPr>
              <a:t>Backgrounds</a:t>
            </a:r>
            <a:endParaRPr lang="en-US" dirty="0">
              <a:solidFill>
                <a:schemeClr val="bg1"/>
              </a:solidFill>
            </a:endParaRPr>
          </a:p>
        </p:txBody>
      </p:sp>
    </p:spTree>
    <p:extLst>
      <p:ext uri="{BB962C8B-B14F-4D97-AF65-F5344CB8AC3E}">
        <p14:creationId xmlns:p14="http://schemas.microsoft.com/office/powerpoint/2010/main" val="2807390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bg2"/>
                </a:solidFill>
              </a:rPr>
              <a:t>Take into consideration your attendees or others who will print out your slides.  Make sure they are clearly labeled or otherwise identified.  Take into consideration how your fonts and background will print out – if possible, use one that is less distracting (and will use less toner if printed out).</a:t>
            </a:r>
          </a:p>
        </p:txBody>
      </p:sp>
      <p:sp>
        <p:nvSpPr>
          <p:cNvPr id="3" name="Title 2"/>
          <p:cNvSpPr>
            <a:spLocks noGrp="1"/>
          </p:cNvSpPr>
          <p:nvPr>
            <p:ph type="title"/>
          </p:nvPr>
        </p:nvSpPr>
        <p:spPr/>
        <p:txBody>
          <a:bodyPr/>
          <a:lstStyle/>
          <a:p>
            <a:r>
              <a:rPr lang="en-US" dirty="0" smtClean="0">
                <a:solidFill>
                  <a:schemeClr val="bg1"/>
                </a:solidFill>
              </a:rPr>
              <a:t>Printing Considerations</a:t>
            </a:r>
            <a:endParaRPr lang="en-US" dirty="0">
              <a:solidFill>
                <a:schemeClr val="bg1"/>
              </a:solidFill>
            </a:endParaRPr>
          </a:p>
        </p:txBody>
      </p:sp>
    </p:spTree>
    <p:extLst>
      <p:ext uri="{BB962C8B-B14F-4D97-AF65-F5344CB8AC3E}">
        <p14:creationId xmlns:p14="http://schemas.microsoft.com/office/powerpoint/2010/main" val="18584469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PowerPoint Tips for Presentations</a:t>
            </a:r>
            <a:endParaRPr lang="en-US" dirty="0"/>
          </a:p>
        </p:txBody>
      </p:sp>
      <p:sp>
        <p:nvSpPr>
          <p:cNvPr id="3" name="Text Placeholder 2"/>
          <p:cNvSpPr>
            <a:spLocks noGrp="1"/>
          </p:cNvSpPr>
          <p:nvPr>
            <p:ph type="body" idx="1"/>
          </p:nvPr>
        </p:nvSpPr>
        <p:spPr>
          <a:xfrm>
            <a:off x="3922713" y="2931712"/>
            <a:ext cx="4572000" cy="2402288"/>
          </a:xfrm>
        </p:spPr>
        <p:txBody>
          <a:bodyPr>
            <a:normAutofit/>
          </a:bodyPr>
          <a:lstStyle/>
          <a:p>
            <a:pPr marL="342900" indent="-342900">
              <a:buFont typeface="Arial" panose="020B0604020202020204" pitchFamily="34" charset="0"/>
              <a:buChar char="•"/>
            </a:pPr>
            <a:r>
              <a:rPr lang="en-US" dirty="0" smtClean="0"/>
              <a:t>Using Graphics</a:t>
            </a:r>
          </a:p>
          <a:p>
            <a:pPr marL="342900" indent="-342900">
              <a:buFont typeface="Arial" panose="020B0604020202020204" pitchFamily="34" charset="0"/>
              <a:buChar char="•"/>
            </a:pPr>
            <a:r>
              <a:rPr lang="en-US" dirty="0" smtClean="0"/>
              <a:t>Focusing Attention</a:t>
            </a:r>
          </a:p>
          <a:p>
            <a:pPr marL="342900" indent="-342900">
              <a:buFont typeface="Arial" panose="020B0604020202020204" pitchFamily="34" charset="0"/>
              <a:buChar char="•"/>
            </a:pPr>
            <a:r>
              <a:rPr lang="en-US" dirty="0" smtClean="0"/>
              <a:t>Practice</a:t>
            </a:r>
          </a:p>
          <a:p>
            <a:pPr marL="342900" indent="-342900">
              <a:buFont typeface="Arial" panose="020B0604020202020204" pitchFamily="34" charset="0"/>
              <a:buChar char="•"/>
            </a:pPr>
            <a:r>
              <a:rPr lang="en-US" dirty="0" smtClean="0"/>
              <a:t>Conference Considerations</a:t>
            </a:r>
          </a:p>
        </p:txBody>
      </p:sp>
    </p:spTree>
    <p:extLst>
      <p:ext uri="{BB962C8B-B14F-4D97-AF65-F5344CB8AC3E}">
        <p14:creationId xmlns:p14="http://schemas.microsoft.com/office/powerpoint/2010/main" val="6043845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8">
      <a:dk1>
        <a:sysClr val="windowText" lastClr="000000"/>
      </a:dk1>
      <a:lt1>
        <a:sysClr val="window" lastClr="FFFFFF"/>
      </a:lt1>
      <a:dk2>
        <a:srgbClr val="000000"/>
      </a:dk2>
      <a:lt2>
        <a:srgbClr val="F8F8F8"/>
      </a:lt2>
      <a:accent1>
        <a:srgbClr val="009AD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115</TotalTime>
  <Words>1712</Words>
  <Application>Microsoft Office PowerPoint</Application>
  <PresentationFormat>On-screen Show (4:3)</PresentationFormat>
  <Paragraphs>103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Title of Presentation</vt:lpstr>
      <vt:lpstr>PowerPoint Tips for Presentations</vt:lpstr>
      <vt:lpstr>Template</vt:lpstr>
      <vt:lpstr>Content</vt:lpstr>
      <vt:lpstr>Consistency</vt:lpstr>
      <vt:lpstr>Fonts &amp; Text Size</vt:lpstr>
      <vt:lpstr>Backgrounds</vt:lpstr>
      <vt:lpstr>Printing Considerations</vt:lpstr>
      <vt:lpstr>PowerPoint Tips for Presentations</vt:lpstr>
      <vt:lpstr>Using Graphics</vt:lpstr>
      <vt:lpstr>Focusing Attention</vt:lpstr>
      <vt:lpstr>Practice</vt:lpstr>
      <vt:lpstr>Conference Considerations</vt:lpstr>
      <vt:lpstr>Your Presenters</vt:lpstr>
      <vt:lpstr>Overview</vt:lpstr>
      <vt:lpstr>Agenda/Contents</vt:lpstr>
      <vt:lpstr>Your Organization</vt:lpstr>
      <vt:lpstr>Your Organization &amp; Oracle</vt:lpstr>
      <vt:lpstr>Header Divider</vt:lpstr>
      <vt:lpstr>Chapter Divider</vt:lpstr>
      <vt:lpstr>Topic Slides</vt:lpstr>
      <vt:lpstr>Screenshot</vt:lpstr>
      <vt:lpstr>Screenshot with Emphasis</vt:lpstr>
      <vt:lpstr>Save Graphics as GIF, Not BMP</vt:lpstr>
      <vt:lpstr>Importing Tables, etc.</vt:lpstr>
      <vt:lpstr>Questions?</vt:lpstr>
      <vt:lpstr>Contact Info</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Amy Vitale</dc:creator>
  <cp:lastModifiedBy>Amy Vitale</cp:lastModifiedBy>
  <cp:revision>11</cp:revision>
  <dcterms:created xsi:type="dcterms:W3CDTF">2013-08-22T21:42:40Z</dcterms:created>
  <dcterms:modified xsi:type="dcterms:W3CDTF">2014-05-07T22:23:44Z</dcterms:modified>
</cp:coreProperties>
</file>